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7"/>
  </p:notesMasterIdLst>
  <p:sldIdLst>
    <p:sldId id="256" r:id="rId5"/>
    <p:sldId id="257" r:id="rId6"/>
    <p:sldId id="258" r:id="rId7"/>
    <p:sldId id="259" r:id="rId8"/>
    <p:sldId id="260" r:id="rId9"/>
    <p:sldId id="262" r:id="rId10"/>
    <p:sldId id="263" r:id="rId11"/>
    <p:sldId id="264" r:id="rId12"/>
    <p:sldId id="265" r:id="rId13"/>
    <p:sldId id="270" r:id="rId14"/>
    <p:sldId id="273" r:id="rId15"/>
    <p:sldId id="272" r:id="rId16"/>
  </p:sldIdLst>
  <p:sldSz cx="12192000" cy="6858000"/>
  <p:notesSz cx="6858000" cy="9144000"/>
  <p:custDataLst>
    <p:tags r:id="rId18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6AA416A-930B-4C8F-9F8B-F53A8ABB90BA}" v="1" dt="2025-11-26T15:37:34.44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370"/>
    <p:restoredTop sz="77845"/>
  </p:normalViewPr>
  <p:slideViewPr>
    <p:cSldViewPr snapToGrid="0">
      <p:cViewPr varScale="1">
        <p:scale>
          <a:sx n="46" d="100"/>
          <a:sy n="46" d="100"/>
        </p:scale>
        <p:origin x="1244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gs" Target="tags/tag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D44E63-B622-E245-B233-E39083B2F96C}" type="datetimeFigureOut">
              <a:rPr lang="en-GB" smtClean="0"/>
              <a:t>26/11/2025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A43274-858D-4A4E-A057-E724E367F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1176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seeingai.com/" TargetMode="External"/><Relationship Id="rId3" Type="http://schemas.openxmlformats.org/officeDocument/2006/relationships/hyperlink" Target="https://aiforgood.itu.int/meet-the-winners-for-the-2025-ai-for-good-impact-awards/" TargetMode="External"/><Relationship Id="rId7" Type="http://schemas.openxmlformats.org/officeDocument/2006/relationships/hyperlink" Target="https://www.oracle.com/corporate/pressrelease/ai-smart-hive-networks-101618.html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s://www.aardman.com/interactive/storysign/" TargetMode="External"/><Relationship Id="rId5" Type="http://schemas.openxmlformats.org/officeDocument/2006/relationships/hyperlink" Target="https://worldfishcenter.org/updates/smartcatch-wins-un-prize-ai-innovation-climate-smart-fisheries" TargetMode="External"/><Relationship Id="rId4" Type="http://schemas.openxmlformats.org/officeDocument/2006/relationships/hyperlink" Target="https://hms.harvard.edu/news/ai-tool-decodes-brain-cancers-genome-during-surgery" TargetMode="Externa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y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Helo bawb. Yn y gwasanaeth heddiw rydyn ni’n mynd i siarad am ‘Ddiwrnod Defnyddio’r Rhyngrwyd yn Fwy Diogel.’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A43274-858D-4A4E-A057-E724E367FD59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8877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Fel pobl ifanc, mae gennych chi yr 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y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hawl i fynegi eich barn, eich teimladau a'ch dymuniadau ym mhob mater sy'n effeithio arnoch chi, a bod y rhain yn cael eu hystyried a’u cymryd o ddifrif. 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y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y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Mae deallusrwydd artiffisial yn dechnoleg sy'n esblygu, sy'n debygol o newid ein bywydau i gyd. 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y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y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 y Diwrnod Defnyddio'r Rhyngrwyd yn Fwy Diogel hwn rydyn ni am gychwyn sgwrs am eich barn a'ch profiadau o dechnoleg AI. Siaradwch â'ch ffrindiau, siaradwch â'ch teulu, siaradwch â ni yn [enw'r ysgol neu'r lleoliad]... Sut ydych chi'n teimlo am AI? Ydych chi'n meddwl ei fod yn beth da? Neu oes gennych chi bryderon? Pa gefnogaeth hoffech chi ei chael i fedru ei ddefnyddio'n ddiogel ac yn gyfrifol? A beth ydych chi'n meddwl y mae angen i oedolion ei wybod am sut mae AI yn effeithio ar eich bywydau? 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y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y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[Yn dibynnu ar yr amser sydd ar gael gallech ddewis un o'r cwestiynau a ganlyn i hwyluso trafodaeth yn ystod y gwasanaeth]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y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y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A43274-858D-4A4E-A057-E724E367FD59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23465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Edrychaf ymlaen at siarad â rhai ohonoch chi, ac at glywed rhagor am eich sgyrsiau chi heddiw, a symud ymlaen.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y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y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Diwrnod Defnyddio'r Rhyngrwyd yn Fwy Diogel Hapus!</a:t>
            </a:r>
            <a:endParaRPr lang="en-GB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A43274-858D-4A4E-A057-E724E367FD59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27191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y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Mae Diwrnod Defnyddio’r Rhyngrwyd yn Fwy Diogel yn cael ei gynnal mewn dros 170 o wahanol wledydd. Nod Diwrnod Defnyddio’r Rhyngrwyd yn Fwy Diogel yw galw ar bobl ledled y byd i weithio gyda'i gilydd i wneud y rhyngrwyd yn lle gwell a mwy diogel i bawb, ond yn enwedig i bobl ifanc. Yn y Deyrnas Unedig, mae Canolfan Rhyngrwyd Mwy Diogel y DU yn cynnal ymgyrch yn arbennig ar gyfer y diwrnod, sy'n anelu at gychwyn sgwrs genedlaethol am ddefnyddio technoleg yn ddiogel ac yn gadarnhaol. Y llynedd, clywodd dros hanner plant a phobl ifanc y Deyrnas Unedig am yr ymgyrch, ond mae hefyd yn cynnwys, ac yn cael dylanwad ar, y llywodraeth, elusennau, heddluoedd a chwmnïau technoleg, gan gynnwys llwyfannau cyfryngau cymdeithasol a phlatfformau gemau. 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A43274-858D-4A4E-A057-E724E367FD59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75303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y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Yn wir, yn 2025, cynhaliodd dros 1,700 o sefydliadau ledled y Deyrnas Unedig weithgareddau ar gyfer y diwrnod. Cafodd sylw ar y cyfryngau cenedlaethol, gan gynnwys y BBC ac ITV. Cyfarfu pobl ifanc â Gweinidogion y Llywodraeth a sefydliadau eraill, gan gynnwys elusennau plant a chynrychiolwyr o'r diwydiant technoleg, yn ein digwyddiad yn Llundain. Daeth miliynau yn rhagor o bobl i’r diwrnod ar-lein: gwelwyd pobl ar draws y Deyrnas Unedig yn rhannu eu dathliadau ar Twitter ac Instagram, a chymerodd dros 86,000 o bobl ifanc ran yn ein cwisiau er mwyn rhoi prawf ar eu gwybodaeth am ddiogelwch ar-lein. Trwy fod yn rhan o'r gwasanaeth hwn rydych chi’n ymuno â llawer o bobl ifanc eraill i wneud Diwrnod Defnyddio’r Rhyngrwyd yn Fwy Diogel 2026 y gorau eto!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A43274-858D-4A4E-A057-E724E367FD59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71364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Thema Diwrnod Defnyddio'r Rhyngrwyd yn Fwy Diogel eleni yw deallusrwydd artiffisial, neu AI. Mae AI yn derm ambarél, sy’n golygu ei fod yn cynnwys llawer o wahanol bethau. Yn gyffredinol, mae AI yn disgrifio technoleg a systemau cyfrifiadurol sydd wedi cael eu cynllunio i gwblhau tasgau a fyddai’n gofyn am ddeallusrwydd dynol cyn hyn. 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y-GB" sz="120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y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Gall ymddangos fel bod systemau AI yn gallu meddwl drostyn nhw eu hunain, ond fel hyn maen nhw wedi cael eu datblygu. Mae AI wedi'i hyfforddi neu ei raglennu i ddefnyddio data (neu wybodaeth) i gwblhau tasgau cymhleth fel adnabod patrymau, gwneud penderfyniadau a chynhyrchu cynnwys newydd. 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y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y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Sawl enghraifft o ddefnyddio AI allwch chi feddwl amdanyn nhw? [Gofynnwch am ymatebion os yw’n briodol]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A43274-858D-4A4E-A057-E724E367FD59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24705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Efallai y byddwch chi'n gyfarwydd â sut mae AI yn cael ei ddefnyddio yn barod mewn bywyd pob dydd, er enghraifft, i redeg cynorthwywyr rhithwir fel Alexa a Siri, cynnal sgwrsfotiaid fel Gemini neu ChatGPT, neu fwydo algorithmau sy'n argymell cynnwys ar gyfryngau cymdeithasol a gwasanaethau ffrydio. </a:t>
            </a:r>
            <a:r>
              <a:rPr lang="cy-GB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Ond oeddech chi'n gwybod bod AI yn cael ei ddefnyddio mewn llawer o ffyrdd anhygoel eraill?</a:t>
            </a:r>
            <a:r>
              <a:rPr lang="cy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 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y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y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Gall AI atal troseddau amgylcheddol yn yr Amazon trwy helpu i ganfod pobl yn torri coed neu fwyngloddio’n anghyfreithlon a rhoi rhybuddion mewn amser real er mwyn atal hyn. 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y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y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Gellir defnyddio AI hefyd i arwain llawfeddygon ar y ffordd orau o drin tiwmorau ymennydd yn y theatr lawdriniaeth. Gall yr offeryn ddadgodio DNA tiwmor yn gyflym, a fyddai fel arfer yn cymryd dyddiau.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y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y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Mae un offeryn yn caniatáu i bysgotwyr adnabod a chofnodi’r pysgod maen nhw’n eu dal er mwyn sicrhau eu bod yn pysgota yn gynaliadwy, a hynny’n syml drwy dynnu llun ar eu ffôn.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y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y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Mae yna ap AI sy’n helpu plant byddar i ddysgu darllen drwy sganio tudalennau o straeon a’u cyfieithu i iaith arwyddion. 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y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y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Defnyddiwyd AI hefyd i ddadansoddi cychod gwenyn mêl er mwyn ceisio atal y dirywiad byd-eang yn eu poblogaethau.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y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y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Gall un ap AI gyfleu’r byd sydd o’n cwmpas mewn geiriau fel y gall y gymuned ddall a golwg gwan gael cymorth gyda thasgau pob dydd fel darllen ac adnabod cynnyrch. 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y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cy-GB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https://aiforgood.itu.int/meet-the-winners-for-the-2025-ai-for-good-impact-awards/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y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cy-GB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/>
              </a:rPr>
              <a:t>https://hms.harvard.edu/news/ai-tool-decodes-brain-cancers-genome-during-surgery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y-GB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5"/>
              </a:rPr>
              <a:t>https://worldfishcenter.org/updates/smartcatch-wins-un-prize-ai-innovation-climate-smart-fisheries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y-GB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6"/>
              </a:rPr>
              <a:t>https://www.aardman.com/interactive/storysign/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y-GB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7"/>
              </a:rPr>
              <a:t>https://www.oracle.com/corporate/pressrelease/ai-smart-hive-networks-101618.html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y-GB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8"/>
              </a:rPr>
              <a:t>https://www.seeingai.com/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y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y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References to be added in notes on slides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A43274-858D-4A4E-A057-E724E367FD59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3325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Fodd bynnag, er bod llawer o enghreifftiau o AI yn cael ei ddefnyddio er daioni, mae gan lawer o bobl bryderon hefyd am effaith ehangach technolegau AI yn awr ac yn y dyfodol. Er enghraifft: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cy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Mae rhai pobl ifanc yn poeni y bydd AI yn cymryd lle swyddi a fydd yn ei gwneud yn anoddach dod o hyd i waith yn y dyfodol.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cy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Mae ysgolion a phrifysgolion yn pryderu y gallai myfyrwyr fod yn defnyddio AI i ysgrifennu traethodau neu i gynhyrchu gwaith cwrs, a fydd hefyd yn cael effaith ar ddatblygiad sgiliau.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cy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Mae rhai pobl wedi dioddef yn sgil ffugiadau dwfn - defnyddio technoleg AI i gynhyrchu fideos realistig sy’n dangos pethau nad ydyn nhw erioed wedi digwydd mewn gwirionedd. 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cy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Mae elusennau plant a gweithwyr iechyd meddwl proffesiynol yn poeni am y defnydd o sgwrsfotiaid AI i gael cyngor meddygol neu iechyd meddwl, cyngor nad yw efallai yn ddiogel nac yn gywir.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cy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Mae rhai pobl yn poeni am yr adnoddau y mae technoleg AI yn eu defnyddio ac effeithiau amgylcheddol hirdymor hyn.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A43274-858D-4A4E-A057-E724E367FD59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98086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Fel unigolion, mae gan bob un ohonon ni’r hawl i benderfynu i ba raddau rydyn ni am ddefnyddio technolegau AI.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y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y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Efallai y bydd rhai pobl am ddatblygu gyrfa allan o ddatblygu neu ddefnyddio AI.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y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y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Efallai y bydd rhai pobl yn ei ddefnyddio yn llai aml, ei ddefnyddio dim ond pan fydd ganddyn nhw dasg benodol y gallai eu helpu nhw i’w chyflawni.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y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y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 efallai y bydd rhai pobl yn dewis peidio â'i ddefnyddio o gwbl. Faint bynnag o AI y byddwch chi’n penderfynu ei ddefnyddio, mae’r rhain oll yn ddewisiadau normal a dilys. 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A43274-858D-4A4E-A057-E724E367FD59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04935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 os ydych chi'n defnyddio AI, mae'n bwysig cofio bod gan bob un ohonon ni ddyletswydd i'w ddefnyddio'n ddiogel ac yn gyfrifol, fel gydag unrhyw dechnoleg.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y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y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Beth mae defnyddio technoleg AI yn ddiogel ac yn gyfrifol yn ei olygu? Sut ydych chi'n penderfynu?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y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[Gofynnwch am atebion gan ddysgwyr os yw’n briodol. Cliciwch i ddatgelu atebion]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y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cy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Mae'n golygu meddwl am sut gallai eich defnydd chi o AI wneud i bobl eraill deimlo. Gallai hyd yn oed rhywbeth a fwriedir fel jôc fod yn niweidiol neu frifo teimladau rhywun.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cy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Mae'n golygu deall beth yw cydsyniad, a defnyddio AI dim ond mewn ffordd y mae pobl eraill yn cydsynio iddo, yn ogystal ag ystyried eich ffiniau chi eich hun.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cy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Mae'n golygu meddwl yn feirniadol am y cynnwys neu'r wybodaeth y mae AI yn ei roi i chi. Efallai na fydd bob amser yn ddibynadwy nac yn gywir.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cy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Mae'n golygu dysgu am foeseg AI a myfyrio ar hyn, a phenderfynu sut rydych chi'n teimlo am ei effeithiau ehangach ar gymdeithas.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cy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Mae'n golygu myfyrio ar sut mae defnyddio AI yn effeithio ar eich lles, a phan fyddwch chi efallai’n defnyddio gormod ar offeryn AI neu’n ddibynnol arno.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cy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Mae'n golygu gwybod at bwy i droi i gael cymorth os oes arnoch ei angen, a siarad ag oedolyn rydych chi’n ymddiried ynddo os oes arnoch chi angen cefnogaeth.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A43274-858D-4A4E-A057-E724E367FD59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59873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Yma yn [enw'r ysgol neu'r lleoliad] rydyn ni eisiau gwneud yn siŵr eich bod chi'n ddiogel, ym mhob rhan o'ch bywyd. Os yw rhywbeth rydych chi wedi'i weld ar-lein neu rywbeth sydd wedi digwydd ar-lein yn eich poeni neu'n effeithio arnoch chi, dewch aton ni am gymorth a chyngor. Byddwn yn gwrando'n ofalus ac yn gweithio gyda chi i benderfynu beth yw'r peth gorau i'w wneud nesaf.</a:t>
            </a:r>
            <a:r>
              <a:rPr lang="cy-GB" sz="1200" strike="sng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A43274-858D-4A4E-A057-E724E367FD59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98812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15228D-2578-10D4-0D96-1FB864C8F5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6D13438-C750-0CF0-AE31-EE9F9DE3E2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057914-18F4-5C1F-BA51-5617D538F0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AC8E4-FE85-A440-9670-76DF30D52AA8}" type="datetimeFigureOut">
              <a:rPr lang="en-GB" smtClean="0"/>
              <a:t>26/11/2025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7EA8A6-8879-1BBA-EA02-1E618E65AF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009704-61DF-FB03-EDE9-E4238F0DEC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3F903-DD84-3345-8F4D-494C3B2842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00620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90F1E2-DF40-416E-0187-34E90AA830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3D4483E-95EB-BC79-8EDE-BF9D25EE0C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753B95-DD1C-F39B-DEA2-213C02FA08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AC8E4-FE85-A440-9670-76DF30D52AA8}" type="datetimeFigureOut">
              <a:rPr lang="en-GB" smtClean="0"/>
              <a:t>26/11/2025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B7ECD6-7D51-94F6-BFB9-A307C62492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105C9A-F192-42FC-5A9A-C659FAE9CC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3F903-DD84-3345-8F4D-494C3B2842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47123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0942D3A-6B43-6992-947C-2B4E9A069D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02B3853-92FF-B7D3-79B2-4EC7EEE9FE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BD0418-5457-A071-05BD-7C7ECAE24D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AC8E4-FE85-A440-9670-76DF30D52AA8}" type="datetimeFigureOut">
              <a:rPr lang="en-GB" smtClean="0"/>
              <a:t>26/11/2025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DFFEFC-D0D6-8A35-3463-5EE0A83355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4531E0-6B85-23BE-38E7-5757A1CB2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3F903-DD84-3345-8F4D-494C3B2842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89882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A52BFA-9799-B337-CC31-11159A8AFA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E35248-0017-FE24-498D-BD5821DD9F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B33A89-803E-223A-D1B5-7865E7866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AC8E4-FE85-A440-9670-76DF30D52AA8}" type="datetimeFigureOut">
              <a:rPr lang="en-GB" smtClean="0"/>
              <a:t>26/11/2025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2A3FD0-7897-B82B-16E2-A0A9A00B0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CC7ED1-5336-4660-DC6B-1DAB44EE30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3F903-DD84-3345-8F4D-494C3B2842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1420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9C56B3-EEDC-D396-E533-9E3F97EFDC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4C005D-30A4-81B0-FC3B-CC6808D89D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D8C7A3-AF40-07B9-D05B-4DC933A171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AC8E4-FE85-A440-9670-76DF30D52AA8}" type="datetimeFigureOut">
              <a:rPr lang="en-GB" smtClean="0"/>
              <a:t>26/11/2025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EDE55F-C3E8-E23F-4EE9-B0F9F49F4B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4779C7-4D37-C575-7071-A4CAF93D93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3F903-DD84-3345-8F4D-494C3B2842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99658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09D0D5-980F-AEEA-6AAF-998A8256C6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4A6504-3D0F-BB5D-550E-276AE2C9668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7A745B-2309-6D05-9C66-7009CE7EC2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EBC2D71-BA57-F9E1-7C37-E1B672AFE3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AC8E4-FE85-A440-9670-76DF30D52AA8}" type="datetimeFigureOut">
              <a:rPr lang="en-GB" smtClean="0"/>
              <a:t>26/11/2025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54D12B-2B6C-2354-1CD2-57269DF7E8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73CECB-59ED-9C7D-1777-8C42F87791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3F903-DD84-3345-8F4D-494C3B2842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5690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E7FD1-0E6E-784A-123B-C6B7F11D5A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874E83-4675-CE70-B8BD-908360C201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DE126D-CA28-F75E-C05E-9743E6C761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B424911-3148-7673-7B5B-05810441DC0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FD629B-74C7-9A8D-D64F-54E5D63DC84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459A97F-07FB-7531-BF7B-85BEF4446D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AC8E4-FE85-A440-9670-76DF30D52AA8}" type="datetimeFigureOut">
              <a:rPr lang="en-GB" smtClean="0"/>
              <a:t>26/11/2025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5BBFFEA-F63D-0224-B26D-36CDF8C43F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72A9FBC-14C2-D68E-B59B-B16B951A3A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3F903-DD84-3345-8F4D-494C3B2842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1011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9E29B3-B8CC-A3F1-3D47-58862B87E4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7FF16FA-3150-50EC-20B6-D5C6C52684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AC8E4-FE85-A440-9670-76DF30D52AA8}" type="datetimeFigureOut">
              <a:rPr lang="en-GB" smtClean="0"/>
              <a:t>26/11/2025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B22F836-851B-C733-F735-7D6D97E773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93C7AAB-706C-C0FD-3FC4-44CDE5C4C6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3F903-DD84-3345-8F4D-494C3B2842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5457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5F99586-2473-5DF9-2E18-A9B9788EB2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AC8E4-FE85-A440-9670-76DF30D52AA8}" type="datetimeFigureOut">
              <a:rPr lang="en-GB" smtClean="0"/>
              <a:t>26/11/2025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ACFD77E-FD06-142D-DBCD-620CA4CAFF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AB6968-F5C4-84B4-120F-72EEA1E726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3F903-DD84-3345-8F4D-494C3B2842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5024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F75470-A12D-3C98-A205-710EDA3940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F89C2A-9B3E-CC3D-DD15-E815F37ECC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92A04D-0CE0-E5D7-7ADA-0142E638EC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3475B4-00D6-2677-F18E-D697A8D797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AC8E4-FE85-A440-9670-76DF30D52AA8}" type="datetimeFigureOut">
              <a:rPr lang="en-GB" smtClean="0"/>
              <a:t>26/11/2025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D01F22-E8F3-8B35-233B-E96D006736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B18503-199C-793A-678C-51A540B67F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3F903-DD84-3345-8F4D-494C3B2842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09600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ABED7A-4AD4-6505-A665-44489EFB22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59B431F-24A2-37A0-F83F-9B30AAEAC19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27EB16C-A3D3-3B8F-DC9E-16B2F4B47C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09B2EC-E9E2-1840-61BF-A5B66DAFD8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AC8E4-FE85-A440-9670-76DF30D52AA8}" type="datetimeFigureOut">
              <a:rPr lang="en-GB" smtClean="0"/>
              <a:t>26/11/2025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55FE94-359B-8D50-5300-9E1D2EF497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57D1612-185B-EA79-C260-66496ACA7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3F903-DD84-3345-8F4D-494C3B2842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25389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73CA890-E427-85E8-68D9-957F788BA9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60F697-885B-0AD4-6E97-95BC6F8B16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04FBB8-DD45-4C6C-CAC7-A056F7FD9DE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51AC8E4-FE85-A440-9670-76DF30D52AA8}" type="datetimeFigureOut">
              <a:rPr lang="en-GB" smtClean="0"/>
              <a:t>26/11/2025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A005F4-07D3-6F4E-898F-D374D85339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B9B699-A244-C223-B072-2E4014D914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513F903-DD84-3345-8F4D-494C3B2842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39358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50.png"/><Relationship Id="rId7" Type="http://schemas.openxmlformats.org/officeDocument/2006/relationships/image" Target="../media/image5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Relationship Id="rId9" Type="http://schemas.openxmlformats.org/officeDocument/2006/relationships/image" Target="../media/image5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1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5.png"/><Relationship Id="rId3" Type="http://schemas.openxmlformats.org/officeDocument/2006/relationships/image" Target="../media/image1.png"/><Relationship Id="rId7" Type="http://schemas.openxmlformats.org/officeDocument/2006/relationships/image" Target="../media/image19.png"/><Relationship Id="rId12" Type="http://schemas.openxmlformats.org/officeDocument/2006/relationships/image" Target="../media/image2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5" Type="http://schemas.openxmlformats.org/officeDocument/2006/relationships/image" Target="../media/image27.pn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Relationship Id="rId14" Type="http://schemas.openxmlformats.org/officeDocument/2006/relationships/image" Target="../media/image2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13" Type="http://schemas.openxmlformats.org/officeDocument/2006/relationships/image" Target="../media/image38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12" Type="http://schemas.openxmlformats.org/officeDocument/2006/relationships/image" Target="../media/image3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11" Type="http://schemas.openxmlformats.org/officeDocument/2006/relationships/image" Target="../media/image36.png"/><Relationship Id="rId5" Type="http://schemas.openxmlformats.org/officeDocument/2006/relationships/image" Target="../media/image30.png"/><Relationship Id="rId10" Type="http://schemas.openxmlformats.org/officeDocument/2006/relationships/image" Target="../media/image35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10.png"/><Relationship Id="rId7" Type="http://schemas.openxmlformats.org/officeDocument/2006/relationships/image" Target="../media/image4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Relationship Id="rId9" Type="http://schemas.openxmlformats.org/officeDocument/2006/relationships/image" Target="../media/image4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197C8352-7D33-13D4-0C76-D4AB16DB98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0" y="1932083"/>
            <a:ext cx="12192000" cy="2993835"/>
            <a:chOff x="0" y="1727651"/>
            <a:chExt cx="12192000" cy="2993835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F0FE97BB-1C1B-FA8A-9EEF-864F6D8932A6}"/>
                </a:ext>
              </a:extLst>
            </p:cNvPr>
            <p:cNvSpPr txBox="1"/>
            <p:nvPr/>
          </p:nvSpPr>
          <p:spPr>
            <a:xfrm>
              <a:off x="0" y="1727651"/>
              <a:ext cx="12192000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8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Diwrnod</a:t>
              </a:r>
              <a:r>
                <a:rPr lang="en-GB" sz="28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8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Defnyddio’r</a:t>
              </a:r>
              <a:r>
                <a:rPr lang="en-GB" sz="28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8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Rhyngrwyd</a:t>
              </a:r>
              <a:r>
                <a:rPr lang="en-GB" sz="28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br>
                <a:rPr lang="en-GB" sz="28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</a:br>
              <a:r>
                <a:rPr lang="en-GB" sz="28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yn</a:t>
              </a:r>
              <a:r>
                <a:rPr lang="en-GB" sz="28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Fwy </a:t>
              </a:r>
              <a:r>
                <a:rPr lang="en-GB" sz="28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Diogel</a:t>
              </a:r>
              <a:r>
                <a:rPr lang="en-GB" sz="28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2026</a:t>
              </a: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86C3EC0A-B6EE-2710-4B80-E5BC74AC22D9}"/>
                </a:ext>
              </a:extLst>
            </p:cNvPr>
            <p:cNvSpPr txBox="1"/>
            <p:nvPr/>
          </p:nvSpPr>
          <p:spPr>
            <a:xfrm>
              <a:off x="1802130" y="2726996"/>
              <a:ext cx="8587740" cy="5129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3560"/>
                </a:lnSpc>
              </a:pPr>
              <a:r>
                <a:rPr lang="en-GB" sz="28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Gwasanaeth</a:t>
              </a:r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8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i</a:t>
              </a:r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8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ddysgwyr</a:t>
              </a:r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11 </a:t>
              </a:r>
              <a:r>
                <a:rPr lang="en-GB" sz="28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i</a:t>
              </a:r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18 </a:t>
              </a:r>
              <a:r>
                <a:rPr lang="en-GB" sz="28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oed</a:t>
              </a:r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.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EE0B0098-6A04-4C14-623A-29044CDA7E81}"/>
                </a:ext>
              </a:extLst>
            </p:cNvPr>
            <p:cNvSpPr txBox="1"/>
            <p:nvPr/>
          </p:nvSpPr>
          <p:spPr>
            <a:xfrm>
              <a:off x="962978" y="3285195"/>
              <a:ext cx="10266045" cy="143629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ts val="3560"/>
                </a:lnSpc>
              </a:pPr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O dan y </a:t>
              </a:r>
              <a:r>
                <a:rPr lang="en-GB" sz="28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sleidiau</a:t>
              </a:r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8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fe</a:t>
              </a:r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8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welwch</a:t>
              </a:r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8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sgript</a:t>
              </a:r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8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i</a:t>
              </a:r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8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helpu</a:t>
              </a:r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8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gyda’r</a:t>
              </a:r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8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cyflwyno</a:t>
              </a:r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. I </a:t>
              </a:r>
              <a:r>
                <a:rPr lang="en-GB" sz="28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argraffu’r</a:t>
              </a:r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8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sgript</a:t>
              </a:r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, </a:t>
              </a:r>
              <a:r>
                <a:rPr lang="en-GB" sz="28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dewiswch</a:t>
              </a:r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8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argraffu</a:t>
              </a:r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‘Notes Pages’ </a:t>
              </a:r>
              <a:r>
                <a:rPr lang="en-GB" sz="28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yn</a:t>
              </a:r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y </a:t>
              </a:r>
              <a:r>
                <a:rPr lang="en-GB" sz="28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gosodiadau</a:t>
              </a:r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8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argraffu</a:t>
              </a:r>
              <a:endParaRPr lang="en-GB" sz="2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sp>
        <p:nvSpPr>
          <p:cNvPr id="6" name="Title 5">
            <a:extLst>
              <a:ext uri="{FF2B5EF4-FFF2-40B4-BE49-F238E27FC236}">
                <a16:creationId xmlns:a16="http://schemas.microsoft.com/office/drawing/2014/main" id="{93D2811D-60B3-6C52-8AC1-452453512E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2387600"/>
            <a:ext cx="9144000" cy="238760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GB" dirty="0" err="1"/>
              <a:t>Sleid</a:t>
            </a:r>
            <a:r>
              <a:rPr lang="en-GB" dirty="0"/>
              <a:t> 1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67757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77CC68-0EDD-9878-C25A-31E8E315F8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D8FBECEF-0FDE-46B9-187C-E7B249924F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59"/>
            <a:ext cx="12192000" cy="685547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E16D26D-5603-C0BA-235F-FDFC295B9A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59"/>
            <a:ext cx="12192000" cy="685547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9BC644E-4404-792D-3A50-A956D1B8EA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59"/>
            <a:ext cx="12192000" cy="685547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FB1FD73-1E9C-3AA9-1B78-2D3EFD452C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-2241" y="1670176"/>
            <a:ext cx="121942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Cael help</a:t>
            </a:r>
            <a:endParaRPr lang="en-GB" sz="2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C39F1FC-F687-A17C-7BFB-FE978B63B4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2914576" y="2697133"/>
            <a:ext cx="6360606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Nodyn</a:t>
            </a:r>
            <a:r>
              <a:rPr lang="en-GB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en-GB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addysgwyr</a:t>
            </a:r>
            <a:r>
              <a:rPr lang="en-GB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– </a:t>
            </a:r>
            <a:r>
              <a:rPr lang="en-GB" sz="2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ychwanegwch</a:t>
            </a:r>
            <a:r>
              <a:rPr lang="en-GB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enwau</a:t>
            </a:r>
            <a:r>
              <a:rPr lang="en-GB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GB" sz="2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geiriau</a:t>
            </a:r>
            <a:r>
              <a:rPr lang="en-GB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neu </a:t>
            </a:r>
            <a:r>
              <a:rPr lang="en-GB" sz="2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hyd</a:t>
            </a:r>
            <a:r>
              <a:rPr lang="en-GB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yn</a:t>
            </a:r>
            <a:r>
              <a:rPr lang="en-GB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oed</a:t>
            </a:r>
            <a:r>
              <a:rPr lang="en-GB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luniau</a:t>
            </a:r>
            <a:r>
              <a:rPr lang="en-GB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at y </a:t>
            </a:r>
            <a:r>
              <a:rPr lang="en-GB" sz="2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sleid</a:t>
            </a:r>
            <a:r>
              <a:rPr lang="en-GB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hwn</a:t>
            </a:r>
            <a:r>
              <a:rPr lang="en-GB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en-GB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ddangos</a:t>
            </a:r>
            <a:r>
              <a:rPr lang="en-GB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i’r</a:t>
            </a:r>
            <a:r>
              <a:rPr lang="en-GB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dysgwyr</a:t>
            </a:r>
            <a:r>
              <a:rPr lang="en-GB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at </a:t>
            </a:r>
            <a:r>
              <a:rPr lang="en-GB" sz="2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bwy</a:t>
            </a:r>
            <a:r>
              <a:rPr lang="en-GB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y gallant </a:t>
            </a:r>
            <a:r>
              <a:rPr lang="en-GB" sz="2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droi</a:t>
            </a:r>
            <a:r>
              <a:rPr lang="en-GB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os</a:t>
            </a:r>
            <a:r>
              <a:rPr lang="en-GB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bydd</a:t>
            </a:r>
            <a:r>
              <a:rPr lang="en-GB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ganddynt</a:t>
            </a:r>
            <a:r>
              <a:rPr lang="en-GB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bryder</a:t>
            </a:r>
            <a:r>
              <a:rPr lang="en-GB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ynghylch</a:t>
            </a:r>
            <a:r>
              <a:rPr lang="en-GB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diogelwch</a:t>
            </a:r>
            <a:r>
              <a:rPr lang="en-GB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ar-lein</a:t>
            </a:r>
            <a:r>
              <a:rPr lang="en-GB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E811217-ECEA-898C-4435-77169DC43B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325563"/>
            <a:ext cx="10515600" cy="1325563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GB" dirty="0" err="1"/>
              <a:t>Sleid</a:t>
            </a:r>
            <a:r>
              <a:rPr lang="en-GB" dirty="0"/>
              <a:t> 10</a:t>
            </a:r>
          </a:p>
        </p:txBody>
      </p:sp>
    </p:spTree>
    <p:extLst>
      <p:ext uri="{BB962C8B-B14F-4D97-AF65-F5344CB8AC3E}">
        <p14:creationId xmlns:p14="http://schemas.microsoft.com/office/powerpoint/2010/main" val="211067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C4623F-776C-8253-E6FE-E2996100A7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1D60B106-F675-1529-4EFB-04E6EB62FA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4242" cy="6856740"/>
          </a:xfrm>
          <a:prstGeom prst="rect">
            <a:avLst/>
          </a:prstGeom>
        </p:spPr>
      </p:pic>
      <p:grpSp>
        <p:nvGrpSpPr>
          <p:cNvPr id="41" name="Group 40">
            <a:extLst>
              <a:ext uri="{FF2B5EF4-FFF2-40B4-BE49-F238E27FC236}">
                <a16:creationId xmlns:a16="http://schemas.microsoft.com/office/drawing/2014/main" id="{B691C4F5-95EB-2284-15AF-16D3EBF399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008184" y="328246"/>
            <a:ext cx="4032739" cy="1324708"/>
            <a:chOff x="1008184" y="328246"/>
            <a:chExt cx="4032739" cy="1324708"/>
          </a:xfrm>
        </p:grpSpPr>
        <p:pic>
          <p:nvPicPr>
            <p:cNvPr id="10" name="Picture 9" descr="A screenshot of a chat&#10;&#10;AI-generated content may be incorrect.">
              <a:extLst>
                <a:ext uri="{FF2B5EF4-FFF2-40B4-BE49-F238E27FC236}">
                  <a16:creationId xmlns:a16="http://schemas.microsoft.com/office/drawing/2014/main" id="{7BC5A8B4-19E7-36CE-8FEB-1B078C48E34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008184" y="328246"/>
              <a:ext cx="4032739" cy="1324708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40D543B8-261D-DD70-4CD4-414A192EA45D}"/>
                </a:ext>
              </a:extLst>
            </p:cNvPr>
            <p:cNvSpPr txBox="1"/>
            <p:nvPr/>
          </p:nvSpPr>
          <p:spPr>
            <a:xfrm>
              <a:off x="1816482" y="496178"/>
              <a:ext cx="3133205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‘Sut </a:t>
              </a:r>
              <a:r>
                <a:rPr lang="en-GB" sz="28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ydych</a:t>
              </a:r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8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chi’n</a:t>
              </a:r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8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teimlo</a:t>
              </a:r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am AI? </a:t>
              </a: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25AF15CA-305A-B35B-235A-BDC9A9C140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7010400" y="1031630"/>
            <a:ext cx="3751386" cy="1758461"/>
            <a:chOff x="7010400" y="1031630"/>
            <a:chExt cx="3751386" cy="1758461"/>
          </a:xfrm>
        </p:grpSpPr>
        <p:pic>
          <p:nvPicPr>
            <p:cNvPr id="11" name="Picture 10" descr="A screenshot of a chat&#10;&#10;AI-generated content may be incorrect.">
              <a:extLst>
                <a:ext uri="{FF2B5EF4-FFF2-40B4-BE49-F238E27FC236}">
                  <a16:creationId xmlns:a16="http://schemas.microsoft.com/office/drawing/2014/main" id="{019B565A-3E2E-BEEB-B234-91D1EA87327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7010400" y="1031630"/>
              <a:ext cx="3751386" cy="1758461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F8FCB62B-6C1C-398C-DA7A-3D9DDE4325AF}"/>
                </a:ext>
              </a:extLst>
            </p:cNvPr>
            <p:cNvSpPr txBox="1"/>
            <p:nvPr/>
          </p:nvSpPr>
          <p:spPr>
            <a:xfrm>
              <a:off x="7827279" y="1209382"/>
              <a:ext cx="2825222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Ydych</a:t>
              </a:r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8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chi’n</a:t>
              </a:r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8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meddwl</a:t>
              </a:r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8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ei</a:t>
              </a:r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8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fod</a:t>
              </a:r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8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yn</a:t>
              </a:r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8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beth</a:t>
              </a:r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da? </a:t>
              </a:r>
            </a:p>
          </p:txBody>
        </p:sp>
      </p:grpSp>
      <p:pic>
        <p:nvPicPr>
          <p:cNvPr id="26" name="Picture 25">
            <a:extLst>
              <a:ext uri="{FF2B5EF4-FFF2-40B4-BE49-F238E27FC236}">
                <a16:creationId xmlns:a16="http://schemas.microsoft.com/office/drawing/2014/main" id="{E392738C-9F59-A972-40B3-984ECECD63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27642" y="680936"/>
            <a:ext cx="2762655" cy="5564221"/>
          </a:xfrm>
          <a:prstGeom prst="rect">
            <a:avLst/>
          </a:prstGeom>
        </p:spPr>
      </p:pic>
      <p:grpSp>
        <p:nvGrpSpPr>
          <p:cNvPr id="42" name="Group 41">
            <a:extLst>
              <a:ext uri="{FF2B5EF4-FFF2-40B4-BE49-F238E27FC236}">
                <a16:creationId xmlns:a16="http://schemas.microsoft.com/office/drawing/2014/main" id="{5E140B75-B713-E53C-596B-AD0F81F86F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17231" y="2286000"/>
            <a:ext cx="4255477" cy="1324708"/>
            <a:chOff x="117231" y="2286000"/>
            <a:chExt cx="4255477" cy="1324708"/>
          </a:xfrm>
        </p:grpSpPr>
        <p:pic>
          <p:nvPicPr>
            <p:cNvPr id="9" name="Picture 8" descr="A screenshot of a chat&#10;&#10;AI-generated content may be incorrect.">
              <a:extLst>
                <a:ext uri="{FF2B5EF4-FFF2-40B4-BE49-F238E27FC236}">
                  <a16:creationId xmlns:a16="http://schemas.microsoft.com/office/drawing/2014/main" id="{4894B41B-3936-FF2C-8DAB-5D4D3D0C33D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17231" y="2286000"/>
              <a:ext cx="4255477" cy="1324708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93E04A0-C883-14E8-31C3-D519FD25EC44}"/>
                </a:ext>
              </a:extLst>
            </p:cNvPr>
            <p:cNvSpPr txBox="1"/>
            <p:nvPr/>
          </p:nvSpPr>
          <p:spPr>
            <a:xfrm>
              <a:off x="895492" y="2451458"/>
              <a:ext cx="3477216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Neu </a:t>
              </a:r>
              <a:r>
                <a:rPr lang="en-GB" sz="28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oes</a:t>
              </a:r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8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gennych</a:t>
              </a:r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chi </a:t>
              </a:r>
              <a:r>
                <a:rPr lang="en-GB" sz="28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bryderon</a:t>
              </a:r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? </a:t>
              </a: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75CB70F6-033E-FE47-CF23-35C25AD3E7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734518" y="4337538"/>
            <a:ext cx="5186597" cy="2192215"/>
            <a:chOff x="734518" y="4337538"/>
            <a:chExt cx="5186597" cy="2192215"/>
          </a:xfrm>
        </p:grpSpPr>
        <p:pic>
          <p:nvPicPr>
            <p:cNvPr id="7" name="Picture 6" descr="A screenshot of a chat&#10;&#10;AI-generated content may be incorrect.">
              <a:extLst>
                <a:ext uri="{FF2B5EF4-FFF2-40B4-BE49-F238E27FC236}">
                  <a16:creationId xmlns:a16="http://schemas.microsoft.com/office/drawing/2014/main" id="{B4741A75-8EDE-4C3B-09DE-8D6D8FA0016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734518" y="4337538"/>
              <a:ext cx="5186597" cy="2192215"/>
            </a:xfrm>
            <a:prstGeom prst="rect">
              <a:avLst/>
            </a:prstGeom>
          </p:spPr>
        </p:pic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8CBD7DE0-588B-4106-CD5B-115062B069FE}"/>
                </a:ext>
              </a:extLst>
            </p:cNvPr>
            <p:cNvSpPr txBox="1"/>
            <p:nvPr/>
          </p:nvSpPr>
          <p:spPr>
            <a:xfrm>
              <a:off x="1555500" y="4536001"/>
              <a:ext cx="4203518" cy="18158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Pa </a:t>
              </a:r>
              <a:r>
                <a:rPr lang="en-GB" sz="28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gefnogaeth</a:t>
              </a:r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b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</a:br>
              <a:r>
                <a:rPr lang="en-GB" sz="28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hoffech</a:t>
              </a:r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chi </a:t>
              </a:r>
              <a:r>
                <a:rPr lang="en-GB" sz="28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ei</a:t>
              </a:r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8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chael</a:t>
              </a:r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8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i</a:t>
              </a:r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8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fedru</a:t>
              </a:r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8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ei</a:t>
              </a:r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8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ddefnyddio’n</a:t>
              </a:r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8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ddiogel</a:t>
              </a:r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ac </a:t>
              </a:r>
              <a:r>
                <a:rPr lang="en-GB" sz="28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yn</a:t>
              </a:r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8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gyfrifol</a:t>
              </a:r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? </a:t>
              </a: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D6792E56-D4B5-16BE-78AC-D78DC760FA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6096000" y="3001108"/>
            <a:ext cx="6093758" cy="2192215"/>
            <a:chOff x="6096000" y="3001108"/>
            <a:chExt cx="6093758" cy="2192215"/>
          </a:xfrm>
        </p:grpSpPr>
        <p:pic>
          <p:nvPicPr>
            <p:cNvPr id="8" name="Picture 7" descr="A screenshot of a chat&#10;&#10;AI-generated content may be incorrect.">
              <a:extLst>
                <a:ext uri="{FF2B5EF4-FFF2-40B4-BE49-F238E27FC236}">
                  <a16:creationId xmlns:a16="http://schemas.microsoft.com/office/drawing/2014/main" id="{A0728AF2-9167-F215-0C47-9E08EDF9365C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6096000" y="3001108"/>
              <a:ext cx="6093758" cy="2192215"/>
            </a:xfrm>
            <a:prstGeom prst="rect">
              <a:avLst/>
            </a:prstGeom>
          </p:spPr>
        </p:pic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9B74FCCC-49A7-2382-A052-BF5C5F74AB63}"/>
                </a:ext>
              </a:extLst>
            </p:cNvPr>
            <p:cNvSpPr txBox="1"/>
            <p:nvPr/>
          </p:nvSpPr>
          <p:spPr>
            <a:xfrm>
              <a:off x="6895439" y="3188272"/>
              <a:ext cx="5179329" cy="18158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 </a:t>
              </a:r>
              <a:r>
                <a:rPr lang="en-GB" sz="28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beth</a:t>
              </a:r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8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ydych</a:t>
              </a:r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8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chi’n</a:t>
              </a:r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8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meddwl</a:t>
              </a:r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y </a:t>
              </a:r>
              <a:r>
                <a:rPr lang="en-GB" sz="28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mae</a:t>
              </a:r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8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angen</a:t>
              </a:r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8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i</a:t>
              </a:r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8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oedolion</a:t>
              </a:r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8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ei</a:t>
              </a:r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8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wybod</a:t>
              </a:r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am </a:t>
              </a:r>
              <a:r>
                <a:rPr lang="en-GB" sz="28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sut</a:t>
              </a:r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8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mae</a:t>
              </a:r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AI </a:t>
              </a:r>
              <a:r>
                <a:rPr lang="en-GB" sz="28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yn</a:t>
              </a:r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8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effeithio</a:t>
              </a:r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8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ar</a:t>
              </a:r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8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eich</a:t>
              </a:r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8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bywydau</a:t>
              </a:r>
              <a:r>
                <a:rPr lang="en-GB" sz="28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?</a:t>
              </a: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A048C293-5D05-FFFB-F5D3-8D0933A452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325563"/>
            <a:ext cx="10515600" cy="1325563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GB" dirty="0" err="1"/>
              <a:t>Sleid</a:t>
            </a:r>
            <a:r>
              <a:rPr lang="en-GB" dirty="0"/>
              <a:t> 11</a:t>
            </a:r>
          </a:p>
        </p:txBody>
      </p:sp>
    </p:spTree>
    <p:extLst>
      <p:ext uri="{BB962C8B-B14F-4D97-AF65-F5344CB8AC3E}">
        <p14:creationId xmlns:p14="http://schemas.microsoft.com/office/powerpoint/2010/main" val="1264972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5A6E0F-9980-991B-9EB4-CF6182BC41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87E71A88-0494-ED6F-8AE6-B0A689377F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4242" cy="685674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71D2880-CE41-257D-0E25-6B2CB94F4E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1260"/>
            <a:ext cx="12192000" cy="685548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70C4DDB-3FB7-3412-16A3-8372E6882C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260"/>
            <a:ext cx="12194242" cy="108333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4ED058E-7F96-C4B9-5D97-4DDD1DF12F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325563"/>
            <a:ext cx="10515600" cy="1325563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GB" dirty="0" err="1"/>
              <a:t>Sleid</a:t>
            </a:r>
            <a:r>
              <a:rPr lang="en-GB" dirty="0"/>
              <a:t> 12</a:t>
            </a:r>
          </a:p>
        </p:txBody>
      </p:sp>
    </p:spTree>
    <p:extLst>
      <p:ext uri="{BB962C8B-B14F-4D97-AF65-F5344CB8AC3E}">
        <p14:creationId xmlns:p14="http://schemas.microsoft.com/office/powerpoint/2010/main" val="392580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71092F5-801B-04ED-041C-0BB446CE48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4242" cy="685674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51B3D3F9-8F15-3787-E1F6-F209B78CC7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4242" cy="685674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4977BB8E-17EE-856D-3E0F-7E07B919BA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4242" cy="685674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F25E353-98CE-7389-70D6-517AF5A80A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2853662" y="2551207"/>
            <a:ext cx="6482433" cy="1754326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Diwrnod</a:t>
            </a:r>
            <a:r>
              <a:rPr kumimoji="0" lang="en-GB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kumimoji="0" lang="en-GB" sz="3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Defnyddio’r</a:t>
            </a:r>
            <a:r>
              <a:rPr kumimoji="0" lang="en-GB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kumimoji="0" lang="en-GB" sz="3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Rhyngrwyd</a:t>
            </a:r>
            <a:r>
              <a:rPr kumimoji="0" lang="en-GB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yn Fwy </a:t>
            </a:r>
            <a:r>
              <a:rPr kumimoji="0" lang="en-GB" sz="3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Diogel</a:t>
            </a:r>
            <a:r>
              <a:rPr kumimoji="0" lang="en-GB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2026</a:t>
            </a:r>
            <a:endParaRPr kumimoji="0" lang="en-GB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63412738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044EF2-FAF2-B635-D435-716025881D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A44D7B5C-A433-B420-5BEC-14EA970474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4242" cy="685674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9178EE85-2BA6-9A6E-6934-7CDA184AAC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175096"/>
            <a:ext cx="4079631" cy="5681642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E1D8FDF9-D4EB-7AA1-462A-D807DDC145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-2241" y="219727"/>
            <a:ext cx="1219424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Beth </a:t>
            </a:r>
            <a:r>
              <a:rPr lang="en-GB" sz="28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ydych</a:t>
            </a:r>
            <a:r>
              <a:rPr lang="en-GB" sz="28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8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chi’n</a:t>
            </a:r>
            <a:r>
              <a:rPr lang="en-GB" sz="28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8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meddwl</a:t>
            </a:r>
            <a:r>
              <a:rPr lang="en-GB" sz="28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8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yw</a:t>
            </a:r>
            <a:r>
              <a:rPr lang="en-GB" sz="28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8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Diwrnod</a:t>
            </a:r>
            <a:r>
              <a:rPr lang="en-GB" sz="28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8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Defnyddio’r</a:t>
            </a:r>
            <a:r>
              <a:rPr lang="en-GB" sz="28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8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Rhyngrwyd</a:t>
            </a:r>
            <a:r>
              <a:rPr lang="en-GB" sz="28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8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yn</a:t>
            </a:r>
            <a:r>
              <a:rPr lang="en-GB" sz="28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Fwy </a:t>
            </a:r>
            <a:r>
              <a:rPr lang="en-GB" sz="28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Diogel</a:t>
            </a:r>
            <a:r>
              <a:rPr lang="en-GB" sz="28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?</a:t>
            </a:r>
            <a:endParaRPr lang="en-GB" sz="28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6653F4FC-A7E4-0DDB-1582-44AA735F5F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079630" y="1175096"/>
            <a:ext cx="4032741" cy="5681642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5AFAE6A6-4BCC-C10C-00F7-2663140B2D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112368" y="1175096"/>
            <a:ext cx="4079632" cy="5681642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3C8838D2-D3F6-A358-D87B-E5C33C562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191000" y="1336433"/>
            <a:ext cx="3807758" cy="541271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05A9AC3-AFAD-8687-33DA-23A2AAE749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153400" y="1336433"/>
            <a:ext cx="3886200" cy="541271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372606F-A1D9-C037-36A8-3BD2755D06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2400" y="1336433"/>
            <a:ext cx="3886200" cy="5412710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25987FF9-627C-A086-2B2D-F20B1074D7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325563"/>
            <a:ext cx="10515600" cy="1325563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GB" dirty="0" err="1"/>
              <a:t>Sleid</a:t>
            </a:r>
            <a:r>
              <a:rPr lang="en-GB" dirty="0"/>
              <a:t> 3</a:t>
            </a:r>
          </a:p>
        </p:txBody>
      </p:sp>
    </p:spTree>
    <p:extLst>
      <p:ext uri="{BB962C8B-B14F-4D97-AF65-F5344CB8AC3E}">
        <p14:creationId xmlns:p14="http://schemas.microsoft.com/office/powerpoint/2010/main" val="142969891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590668-F54F-AA92-F1AF-E2590165E7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E8B6CE76-CC65-194F-F7E2-05B6F5DBB6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59"/>
            <a:ext cx="12192000" cy="685547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5514AE1-C250-D0B3-410B-49B5751E4F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041058" y="486697"/>
            <a:ext cx="4247536" cy="6150078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A547459C-4376-C03F-28BE-4344708E0D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393096" y="266734"/>
            <a:ext cx="516834" cy="776875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B11BACAA-C3C5-E63E-0F73-E09440933A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50217" y="695276"/>
            <a:ext cx="516834" cy="776875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71F0B76B-525A-5DBA-103A-74B5236A04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945154" y="1216450"/>
            <a:ext cx="516834" cy="776875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54B701E1-3B5F-94E1-DF74-9B624B8090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621015" y="1792919"/>
            <a:ext cx="516834" cy="776875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9338BBEF-17F2-AC30-535A-D0534B8AEE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391297" y="2374358"/>
            <a:ext cx="516834" cy="776875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92B0E208-73F7-1F45-2F94-5B54BD5905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654684" y="3040279"/>
            <a:ext cx="516834" cy="776875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0F8C2D0E-F142-938B-6F13-9DAC555AB2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82576" y="3388149"/>
            <a:ext cx="516834" cy="776875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8BED581D-5C31-C03A-4836-E24BC051BD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243328" y="2911071"/>
            <a:ext cx="516834" cy="776875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A506F137-3E28-B2BB-98FA-0CB0C9E27F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66858" y="2583079"/>
            <a:ext cx="516834" cy="776875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987D3774-959C-59C4-2315-C1AA1BA53B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990997" y="2727196"/>
            <a:ext cx="516834" cy="776875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50C0F24D-D007-A4D2-07A2-85B2C219FE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515537" y="4093827"/>
            <a:ext cx="516834" cy="776875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BAB96C7A-8EE6-9BD9-480A-DE8B5FA711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700528" y="4282671"/>
            <a:ext cx="516834" cy="776875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E14BAAB7-1A3B-C5DE-361B-C8F05AB87B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41702" y="4715023"/>
            <a:ext cx="516834" cy="776875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4E2BDA37-349F-EF7C-6DCF-C10D1295A9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391298" y="5043014"/>
            <a:ext cx="516834" cy="776875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05784E7F-99FE-D7BD-957F-6E33863A45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665741" y="5291492"/>
            <a:ext cx="516834" cy="776875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A4AA5498-C2ED-A5D5-9345-5B80A622D6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059454" y="5559848"/>
            <a:ext cx="516834" cy="776875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6C539522-AE4D-C622-7474-A07CBDCC01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29259" y="1472150"/>
            <a:ext cx="2070214" cy="3819341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04C72EF3-A9E9-70D3-3D63-3F5B45EB3C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024090" y="1472150"/>
            <a:ext cx="2038651" cy="381934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9289103-7587-759D-4D40-0A6FABAB23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325563"/>
            <a:ext cx="10515600" cy="1325563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GB" dirty="0" err="1"/>
              <a:t>Sleid</a:t>
            </a:r>
            <a:r>
              <a:rPr lang="en-GB" dirty="0"/>
              <a:t> 4</a:t>
            </a:r>
          </a:p>
        </p:txBody>
      </p:sp>
    </p:spTree>
    <p:extLst>
      <p:ext uri="{BB962C8B-B14F-4D97-AF65-F5344CB8AC3E}">
        <p14:creationId xmlns:p14="http://schemas.microsoft.com/office/powerpoint/2010/main" val="1620024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"/>
                            </p:stCondLst>
                            <p:childTnLst>
                              <p:par>
                                <p:cTn id="8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500"/>
                            </p:stCondLst>
                            <p:childTnLst>
                              <p:par>
                                <p:cTn id="9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D0DA01-9D8E-B2B2-7602-8176F611FA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CEE67891-5868-002F-3AC2-89D60B96D9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4242" cy="685674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17AD4E5-82C4-944E-9391-9FF73A6A1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4242" cy="6856740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3970C667-134B-7603-2694-B81A20387E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2622014" y="1537022"/>
            <a:ext cx="6918593" cy="3329903"/>
            <a:chOff x="2622014" y="1537022"/>
            <a:chExt cx="6918593" cy="3329903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E5DC4F2-FD1C-4814-A5AB-1E3430378E39}"/>
                </a:ext>
              </a:extLst>
            </p:cNvPr>
            <p:cNvSpPr txBox="1"/>
            <p:nvPr/>
          </p:nvSpPr>
          <p:spPr>
            <a:xfrm>
              <a:off x="2622014" y="3912818"/>
              <a:ext cx="6918593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800" b="1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Sawl </a:t>
              </a:r>
              <a:r>
                <a:rPr lang="en-GB" sz="2800" b="1" dirty="0" err="1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enghraifft</a:t>
              </a:r>
              <a:r>
                <a:rPr lang="en-GB" sz="2800" b="1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o </a:t>
              </a:r>
              <a:r>
                <a:rPr lang="en-GB" sz="2800" b="1" dirty="0" err="1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ddefnyddio</a:t>
              </a:r>
              <a:r>
                <a:rPr lang="en-GB" sz="2800" b="1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AI </a:t>
              </a:r>
              <a:r>
                <a:rPr lang="en-GB" sz="2800" b="1" dirty="0" err="1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allwch</a:t>
              </a:r>
              <a:r>
                <a:rPr lang="en-GB" sz="2800" b="1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chi </a:t>
              </a:r>
              <a:r>
                <a:rPr lang="en-GB" sz="2800" b="1" dirty="0" err="1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feddwl</a:t>
              </a:r>
              <a:r>
                <a:rPr lang="en-GB" sz="2800" b="1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800" b="1" dirty="0" err="1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amdanyn</a:t>
              </a:r>
              <a:r>
                <a:rPr lang="en-GB" sz="2800" b="1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800" b="1" dirty="0" err="1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nhw</a:t>
              </a:r>
              <a:r>
                <a:rPr lang="en-GB" sz="2800" b="1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?</a:t>
              </a:r>
              <a:endParaRPr lang="en-GB" sz="28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9B27123-6476-A715-F15B-091835099C47}"/>
                </a:ext>
              </a:extLst>
            </p:cNvPr>
            <p:cNvSpPr txBox="1"/>
            <p:nvPr/>
          </p:nvSpPr>
          <p:spPr>
            <a:xfrm>
              <a:off x="2622014" y="1537022"/>
              <a:ext cx="6918593" cy="2246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800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Mae AI </a:t>
              </a:r>
              <a:r>
                <a:rPr lang="en-GB" sz="2800" dirty="0" err="1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yn</a:t>
              </a:r>
              <a:r>
                <a:rPr lang="en-GB" sz="2800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800" dirty="0" err="1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disgrifio</a:t>
              </a:r>
              <a:r>
                <a:rPr lang="en-GB" sz="2800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800" dirty="0" err="1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technoleg</a:t>
              </a:r>
              <a:r>
                <a:rPr lang="en-GB" sz="2800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a </a:t>
              </a:r>
              <a:r>
                <a:rPr lang="en-GB" sz="2800" dirty="0" err="1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systemau</a:t>
              </a:r>
              <a:r>
                <a:rPr lang="en-GB" sz="2800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800" dirty="0" err="1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cyfrifiadurol</a:t>
              </a:r>
              <a:r>
                <a:rPr lang="en-GB" sz="2800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800" dirty="0" err="1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sydd</a:t>
              </a:r>
              <a:r>
                <a:rPr lang="en-GB" sz="2800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800" dirty="0" err="1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wedi</a:t>
              </a:r>
              <a:r>
                <a:rPr lang="en-GB" sz="2800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800" dirty="0" err="1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cael</a:t>
              </a:r>
              <a:r>
                <a:rPr lang="en-GB" sz="2800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800" dirty="0" err="1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eu</a:t>
              </a:r>
              <a:r>
                <a:rPr lang="en-GB" sz="2800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800" dirty="0" err="1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cynllunio</a:t>
              </a:r>
              <a:r>
                <a:rPr lang="en-GB" sz="2800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800" dirty="0" err="1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i</a:t>
              </a:r>
              <a:r>
                <a:rPr lang="en-GB" sz="2800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800" dirty="0" err="1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gwblhau</a:t>
              </a:r>
              <a:r>
                <a:rPr lang="en-GB" sz="2800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800" dirty="0" err="1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tasgau</a:t>
              </a:r>
              <a:r>
                <a:rPr lang="en-GB" sz="2800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a </a:t>
              </a:r>
              <a:r>
                <a:rPr lang="en-GB" sz="2800" dirty="0" err="1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fyddai’n</a:t>
              </a:r>
              <a:r>
                <a:rPr lang="en-GB" sz="2800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800" dirty="0" err="1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gofyn</a:t>
              </a:r>
              <a:r>
                <a:rPr lang="en-GB" sz="2800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am </a:t>
              </a:r>
              <a:r>
                <a:rPr lang="en-GB" sz="2800" dirty="0" err="1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ddeallusrwydd</a:t>
              </a:r>
              <a:r>
                <a:rPr lang="en-GB" sz="2800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800" dirty="0" err="1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dynol</a:t>
              </a:r>
              <a:r>
                <a:rPr lang="en-GB" sz="2800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800" dirty="0" err="1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cyn</a:t>
              </a:r>
              <a:r>
                <a:rPr lang="en-GB" sz="2800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800" dirty="0" err="1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hyn</a:t>
              </a:r>
              <a:r>
                <a:rPr lang="en-GB" sz="2800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.</a:t>
              </a:r>
            </a:p>
          </p:txBody>
        </p:sp>
      </p:grpSp>
      <p:sp>
        <p:nvSpPr>
          <p:cNvPr id="3" name="Title 2">
            <a:extLst>
              <a:ext uri="{FF2B5EF4-FFF2-40B4-BE49-F238E27FC236}">
                <a16:creationId xmlns:a16="http://schemas.microsoft.com/office/drawing/2014/main" id="{3EBD37FB-9859-CFD4-3285-596CAC621A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325563"/>
            <a:ext cx="10515600" cy="1325563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GB" dirty="0" err="1"/>
              <a:t>Sleid</a:t>
            </a:r>
            <a:r>
              <a:rPr lang="en-GB" dirty="0"/>
              <a:t> 5</a:t>
            </a:r>
          </a:p>
        </p:txBody>
      </p:sp>
    </p:spTree>
    <p:extLst>
      <p:ext uri="{BB962C8B-B14F-4D97-AF65-F5344CB8AC3E}">
        <p14:creationId xmlns:p14="http://schemas.microsoft.com/office/powerpoint/2010/main" val="3030435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78F079-BB4D-1E74-2D4C-A7A141203A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52DE887F-BFA5-2BF4-3EF7-F92FF8C70D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23" y="12048"/>
            <a:ext cx="12194242" cy="685674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6F7E045-7D02-A233-11C0-BCB467F1DF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448014" y="1147481"/>
            <a:ext cx="3295974" cy="2402543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3E99EF83-0A36-B3C3-5134-6D2C799D1C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448014" y="3585882"/>
            <a:ext cx="3295974" cy="2402542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7984EEE3-255B-3324-95CF-61E19EF3F7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743987" y="1147481"/>
            <a:ext cx="3300531" cy="2402543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04E1F9FE-84EB-2620-3958-559AE8C7A7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743987" y="3585882"/>
            <a:ext cx="3300532" cy="2402542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819F001A-6521-F91B-E32E-8363CE6FE8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38517" y="1147481"/>
            <a:ext cx="3309497" cy="2402543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94F4E9B3-1C4B-CC9D-A452-5B89A205F4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38517" y="3585882"/>
            <a:ext cx="3309497" cy="2402542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85B481B0-2371-4AFB-A18B-1C3D170249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47948" y="3685101"/>
            <a:ext cx="3092929" cy="2195936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E5D935F7-03D7-AA67-A537-6094FA8174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448012" y="1243451"/>
            <a:ext cx="3295973" cy="2221408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D8D84226-FF4F-3D9E-90C4-8BFE55404E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238452" y="3685101"/>
            <a:ext cx="3092928" cy="2195936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15FEA6D3-7FE6-2470-AB08-43A827FD0D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244868" y="1232035"/>
            <a:ext cx="3203145" cy="2196966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581231CB-210B-2D8D-18C3-8D10708A27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843923" y="3696518"/>
            <a:ext cx="3083962" cy="2195936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FE04FE6E-3BD7-0781-F8D7-C6BFBCBB7F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743985" y="1243452"/>
            <a:ext cx="3190315" cy="2196966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D555E4B7-D038-9246-15B3-B5E0200276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1244866" y="2830804"/>
            <a:ext cx="318644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Canfod</a:t>
            </a:r>
            <a:r>
              <a:rPr lang="en-GB" sz="1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torri</a:t>
            </a:r>
            <a:r>
              <a:rPr lang="en-GB" sz="1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coed</a:t>
            </a:r>
            <a:r>
              <a:rPr lang="en-GB" sz="1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yn</a:t>
            </a:r>
            <a:r>
              <a:rPr lang="en-GB" sz="1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anghyfreithlon</a:t>
            </a:r>
            <a:r>
              <a:rPr lang="en-GB" sz="1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yn</a:t>
            </a:r>
            <a:r>
              <a:rPr lang="en-GB" sz="1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yr Amazon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533C0EA-A4F2-4E57-7DA9-9C5C514AB7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-2241" y="528291"/>
            <a:ext cx="12194241" cy="5232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GB" sz="2800" b="1" dirty="0">
                <a:solidFill>
                  <a:schemeClr val="bg1"/>
                </a:solidFill>
                <a:latin typeface="Verdana"/>
                <a:ea typeface="Verdana"/>
                <a:cs typeface="Verdana" panose="020B0604030504040204" pitchFamily="34" charset="0"/>
              </a:rPr>
              <a:t>Sut </a:t>
            </a:r>
            <a:r>
              <a:rPr lang="en-GB" sz="2800" b="1" dirty="0" err="1">
                <a:solidFill>
                  <a:schemeClr val="bg1"/>
                </a:solidFill>
                <a:latin typeface="Verdana"/>
                <a:ea typeface="Verdana"/>
                <a:cs typeface="Verdana" panose="020B0604030504040204" pitchFamily="34" charset="0"/>
              </a:rPr>
              <a:t>mae</a:t>
            </a:r>
            <a:r>
              <a:rPr lang="en-GB" sz="2800" b="1" dirty="0">
                <a:solidFill>
                  <a:schemeClr val="bg1"/>
                </a:solidFill>
                <a:latin typeface="Verdana"/>
                <a:ea typeface="Verdana"/>
                <a:cs typeface="Verdana" panose="020B0604030504040204" pitchFamily="34" charset="0"/>
              </a:rPr>
              <a:t> AI </a:t>
            </a:r>
            <a:r>
              <a:rPr lang="en-GB" sz="2800" b="1" dirty="0" err="1">
                <a:solidFill>
                  <a:schemeClr val="bg1"/>
                </a:solidFill>
                <a:latin typeface="Verdana"/>
                <a:ea typeface="Verdana"/>
                <a:cs typeface="Verdana" panose="020B0604030504040204" pitchFamily="34" charset="0"/>
              </a:rPr>
              <a:t>yn</a:t>
            </a:r>
            <a:r>
              <a:rPr lang="en-GB" sz="2800" b="1" dirty="0">
                <a:solidFill>
                  <a:schemeClr val="bg1"/>
                </a:solidFill>
                <a:latin typeface="Verdana"/>
                <a:ea typeface="Verdana"/>
                <a:cs typeface="Verdana" panose="020B0604030504040204" pitchFamily="34" charset="0"/>
              </a:rPr>
              <a:t> </a:t>
            </a:r>
            <a:r>
              <a:rPr lang="en-GB" sz="2800" b="1" dirty="0" err="1">
                <a:solidFill>
                  <a:schemeClr val="bg1"/>
                </a:solidFill>
                <a:latin typeface="Verdana"/>
                <a:ea typeface="Verdana"/>
                <a:cs typeface="Verdana" panose="020B0604030504040204" pitchFamily="34" charset="0"/>
              </a:rPr>
              <a:t>cael</a:t>
            </a:r>
            <a:r>
              <a:rPr lang="en-GB" sz="2800" b="1" dirty="0">
                <a:solidFill>
                  <a:schemeClr val="bg1"/>
                </a:solidFill>
                <a:latin typeface="Verdana"/>
                <a:ea typeface="Verdana"/>
                <a:cs typeface="Verdana" panose="020B0604030504040204" pitchFamily="34" charset="0"/>
              </a:rPr>
              <a:t> </a:t>
            </a:r>
            <a:r>
              <a:rPr lang="en-GB" sz="2800" b="1" dirty="0" err="1">
                <a:solidFill>
                  <a:schemeClr val="bg1"/>
                </a:solidFill>
                <a:latin typeface="Verdana"/>
                <a:ea typeface="Verdana"/>
                <a:cs typeface="Verdana" panose="020B0604030504040204" pitchFamily="34" charset="0"/>
              </a:rPr>
              <a:t>ei</a:t>
            </a:r>
            <a:r>
              <a:rPr lang="en-GB" sz="2800" b="1" dirty="0">
                <a:solidFill>
                  <a:schemeClr val="bg1"/>
                </a:solidFill>
                <a:latin typeface="Verdana"/>
                <a:ea typeface="Verdana"/>
                <a:cs typeface="Verdana" panose="020B0604030504040204" pitchFamily="34" charset="0"/>
              </a:rPr>
              <a:t> </a:t>
            </a:r>
            <a:r>
              <a:rPr lang="en-GB" sz="2800" b="1" dirty="0" err="1">
                <a:solidFill>
                  <a:schemeClr val="bg1"/>
                </a:solidFill>
                <a:latin typeface="Verdana"/>
                <a:ea typeface="Verdana"/>
                <a:cs typeface="Verdana" panose="020B0604030504040204" pitchFamily="34" charset="0"/>
              </a:rPr>
              <a:t>ddefnyddio</a:t>
            </a:r>
            <a:r>
              <a:rPr lang="en-GB" sz="2800" b="1" dirty="0">
                <a:solidFill>
                  <a:schemeClr val="bg1"/>
                </a:solidFill>
                <a:latin typeface="Verdana"/>
                <a:ea typeface="Verdana"/>
                <a:cs typeface="Verdana" panose="020B0604030504040204" pitchFamily="34" charset="0"/>
              </a:rPr>
              <a:t>?</a:t>
            </a:r>
            <a:endParaRPr lang="en-GB" sz="2800" dirty="0">
              <a:solidFill>
                <a:schemeClr val="bg1"/>
              </a:solidFill>
              <a:latin typeface="Verdana"/>
              <a:ea typeface="Verdana"/>
              <a:cs typeface="Verdana" panose="020B0604030504040204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4D467CD-301D-63F0-D658-78BC0BB583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1244866" y="5246263"/>
            <a:ext cx="318644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Cyfieithu</a:t>
            </a:r>
            <a:r>
              <a:rPr lang="en-GB" sz="1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straeon</a:t>
            </a:r>
            <a:r>
              <a:rPr lang="en-GB" sz="1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en-GB" sz="1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iaith</a:t>
            </a:r>
            <a:r>
              <a:rPr lang="en-GB" sz="1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arwyddion</a:t>
            </a:r>
            <a:endParaRPr lang="en-GB" sz="15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A8D1918-1FC1-DC2D-BC77-B42A5A0BEC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4497732" y="2599972"/>
            <a:ext cx="3186447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Arwain</a:t>
            </a:r>
            <a:r>
              <a:rPr lang="en-GB" sz="1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llawfeddygon</a:t>
            </a:r>
            <a:r>
              <a:rPr lang="en-GB" sz="1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yr </a:t>
            </a:r>
          </a:p>
          <a:p>
            <a:pPr algn="ctr"/>
            <a:r>
              <a:rPr lang="en-GB" sz="1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ymennydd</a:t>
            </a:r>
            <a:r>
              <a:rPr lang="en-GB" sz="1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yn</a:t>
            </a:r>
            <a:r>
              <a:rPr lang="en-GB" sz="1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ystod</a:t>
            </a:r>
            <a:r>
              <a:rPr lang="en-GB" sz="1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llawdriniaeth</a:t>
            </a:r>
            <a:endParaRPr lang="en-GB" sz="15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A45C2304-8164-8668-EDDC-410EAE7D8F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4329071" y="5477096"/>
            <a:ext cx="351485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Dadansoddi</a:t>
            </a:r>
            <a:r>
              <a:rPr lang="en-GB" sz="1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cychod</a:t>
            </a:r>
            <a:r>
              <a:rPr lang="en-GB" sz="1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gwenyn</a:t>
            </a:r>
            <a:r>
              <a:rPr lang="en-GB" sz="1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mêl</a:t>
            </a:r>
            <a:endParaRPr lang="en-GB" sz="15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A5F0ED1-8861-9F20-5F15-44B80135EE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7773083" y="3061637"/>
            <a:ext cx="318644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Olrhain</a:t>
            </a:r>
            <a:r>
              <a:rPr lang="en-GB" sz="1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pysgota</a:t>
            </a:r>
            <a:r>
              <a:rPr lang="en-GB" sz="1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cynaliadwy</a:t>
            </a:r>
            <a:endParaRPr lang="en-GB" sz="15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F636F5C-8742-74CC-F55D-742ABA36C1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7773083" y="5246263"/>
            <a:ext cx="318644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Cyfleu’r</a:t>
            </a:r>
            <a:r>
              <a:rPr lang="en-GB" sz="1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byd</a:t>
            </a:r>
            <a:r>
              <a:rPr lang="en-GB" sz="1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o’n</a:t>
            </a:r>
            <a:r>
              <a:rPr lang="en-GB" sz="1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cwmpas</a:t>
            </a:r>
            <a:r>
              <a:rPr lang="en-GB" sz="1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en-GB" sz="1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bobl</a:t>
            </a:r>
            <a:r>
              <a:rPr lang="en-GB" sz="1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ag </a:t>
            </a:r>
            <a:r>
              <a:rPr lang="en-GB" sz="1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amhariad</a:t>
            </a:r>
            <a:r>
              <a:rPr lang="en-GB" sz="1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</a:t>
            </a:r>
            <a:r>
              <a:rPr lang="en-GB" sz="1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y </a:t>
            </a:r>
            <a:r>
              <a:rPr lang="en-GB" sz="15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golwg</a:t>
            </a:r>
            <a:endParaRPr lang="en-GB" sz="15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6BD01D3-A43E-7C02-F080-777EE7548E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325563"/>
            <a:ext cx="10515600" cy="1325563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GB" dirty="0" err="1"/>
              <a:t>Sleid</a:t>
            </a:r>
            <a:r>
              <a:rPr lang="en-GB" dirty="0"/>
              <a:t> 6</a:t>
            </a:r>
          </a:p>
        </p:txBody>
      </p:sp>
    </p:spTree>
    <p:extLst>
      <p:ext uri="{BB962C8B-B14F-4D97-AF65-F5344CB8AC3E}">
        <p14:creationId xmlns:p14="http://schemas.microsoft.com/office/powerpoint/2010/main" val="3618783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0F0B29-4F95-2049-3091-D568CA7305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D1263B92-3273-656F-0A8F-FD17A3CFFF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4242" cy="685674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0A7425BA-23E5-465C-6497-341B3F0499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32262" y="1197034"/>
            <a:ext cx="2287630" cy="4488872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AD52011C-9F07-8338-089C-1246FF106E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666752" y="1197034"/>
            <a:ext cx="2287630" cy="4488872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8CBEE000-7820-6D99-164B-03C81BAD63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954383" y="1184564"/>
            <a:ext cx="2300996" cy="4488872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AA757A20-9671-0937-8A49-57662AC676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82196" y="1197034"/>
            <a:ext cx="2360813" cy="4488872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D0D4843D-590B-A8E4-A577-71C524FCA6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43010" y="1172094"/>
            <a:ext cx="2227811" cy="4488872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4E025C7E-3E03-9008-A461-3A6650151C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160731" y="2330824"/>
            <a:ext cx="1824079" cy="2159308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796C981D-FEF2-BF24-B4AF-B3978DF276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448040" y="2305884"/>
            <a:ext cx="1817719" cy="2159308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0C27D961-E6E2-67C9-0A13-B40F037EAB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926241" y="2305884"/>
            <a:ext cx="1850803" cy="2159308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6F237CE6-56F1-9E79-D4B2-3B0C3BE14B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0635" y="2280944"/>
            <a:ext cx="1859768" cy="2159308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4374AD8B-D8C4-819E-E220-FDE2D7806B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735671" y="2281518"/>
            <a:ext cx="1837764" cy="2159308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DCB7FC57-8666-6FED-DFEC-73E2D20C3A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432262" y="5856339"/>
            <a:ext cx="223449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7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Cymryd</a:t>
            </a:r>
            <a:r>
              <a:rPr lang="en-GB" sz="17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lle</a:t>
            </a:r>
            <a:r>
              <a:rPr lang="en-GB" sz="17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swyddi</a:t>
            </a:r>
            <a:r>
              <a:rPr lang="en-GB" sz="17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?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D04F480-D40C-EB84-1500-8AC69E00FC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2684735" y="5856339"/>
            <a:ext cx="223449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7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Cwblhau</a:t>
            </a:r>
            <a:r>
              <a:rPr lang="en-GB" sz="17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gwaith</a:t>
            </a:r>
            <a:r>
              <a:rPr lang="en-GB" sz="17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cwrs</a:t>
            </a:r>
            <a:r>
              <a:rPr lang="en-GB" sz="17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?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2E838CE-F0B3-C6CD-D040-B12B159BA1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4985012" y="5856339"/>
            <a:ext cx="223449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7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Ffugiadau</a:t>
            </a:r>
            <a:r>
              <a:rPr lang="en-GB" sz="17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br>
              <a:rPr lang="en-GB" sz="17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GB" sz="17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dwfn</a:t>
            </a:r>
            <a:r>
              <a:rPr lang="en-GB" sz="17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?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A2E5F89-B067-ACBE-D1A0-414D023A64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7251761" y="5856339"/>
            <a:ext cx="223449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7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Cyngor</a:t>
            </a:r>
            <a:r>
              <a:rPr lang="en-GB" sz="17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anghywir</a:t>
            </a:r>
            <a:r>
              <a:rPr lang="en-GB" sz="17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?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15754B7-4653-09D8-D544-44DC822BB0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9528136" y="5856339"/>
            <a:ext cx="223449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7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Effeithiau</a:t>
            </a:r>
            <a:r>
              <a:rPr lang="en-GB" sz="17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amgylcheddol</a:t>
            </a:r>
            <a:r>
              <a:rPr lang="en-GB" sz="17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?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17288E-C31D-3570-6518-63DD009212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325563"/>
            <a:ext cx="10515600" cy="1325563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GB" dirty="0" err="1"/>
              <a:t>Sleid</a:t>
            </a:r>
            <a:r>
              <a:rPr lang="en-GB" dirty="0"/>
              <a:t> 7</a:t>
            </a:r>
          </a:p>
        </p:txBody>
      </p:sp>
    </p:spTree>
    <p:extLst>
      <p:ext uri="{BB962C8B-B14F-4D97-AF65-F5344CB8AC3E}">
        <p14:creationId xmlns:p14="http://schemas.microsoft.com/office/powerpoint/2010/main" val="31961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4B8FC7-4284-CA57-33FE-91F6670CA6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5B2AF669-ECBA-5749-3501-6071365351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4242" cy="6856740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699FC403-BC7E-388B-C103-440BCB9D02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-1" y="1259"/>
            <a:ext cx="12192001" cy="6855481"/>
            <a:chOff x="-1" y="1259"/>
            <a:chExt cx="12192001" cy="6855481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6E876DED-8027-F1FD-9F1F-C640F6A4D464}"/>
                </a:ext>
              </a:extLst>
            </p:cNvPr>
            <p:cNvGrpSpPr/>
            <p:nvPr/>
          </p:nvGrpSpPr>
          <p:grpSpPr>
            <a:xfrm>
              <a:off x="-1" y="1259"/>
              <a:ext cx="12192001" cy="6855481"/>
              <a:chOff x="-1" y="1259"/>
              <a:chExt cx="12192001" cy="6855481"/>
            </a:xfrm>
          </p:grpSpPr>
          <p:pic>
            <p:nvPicPr>
              <p:cNvPr id="3" name="Picture 2" descr="A rectangular object with yellow dots&#10;&#10;AI-generated content may be incorrect.">
                <a:extLst>
                  <a:ext uri="{FF2B5EF4-FFF2-40B4-BE49-F238E27FC236}">
                    <a16:creationId xmlns:a16="http://schemas.microsoft.com/office/drawing/2014/main" id="{E8E92A2A-0657-F330-2CDC-1FC162B1EC8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-1" y="1260"/>
                <a:ext cx="12192001" cy="6855480"/>
              </a:xfrm>
              <a:prstGeom prst="rect">
                <a:avLst/>
              </a:prstGeom>
            </p:spPr>
          </p:pic>
          <p:pic>
            <p:nvPicPr>
              <p:cNvPr id="17" name="Picture 16" descr="A black background with orange lines&#10;&#10;AI-generated content may be incorrect.">
                <a:extLst>
                  <a:ext uri="{FF2B5EF4-FFF2-40B4-BE49-F238E27FC236}">
                    <a16:creationId xmlns:a16="http://schemas.microsoft.com/office/drawing/2014/main" id="{857EE758-C07A-14A9-0CBE-32C280A0485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0" y="1259"/>
                <a:ext cx="12192000" cy="6855479"/>
              </a:xfrm>
              <a:prstGeom prst="rect">
                <a:avLst/>
              </a:prstGeom>
            </p:spPr>
          </p:pic>
        </p:grp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3E495F54-EED0-AEE0-F234-5725CD27766D}"/>
                </a:ext>
              </a:extLst>
            </p:cNvPr>
            <p:cNvSpPr txBox="1"/>
            <p:nvPr/>
          </p:nvSpPr>
          <p:spPr>
            <a:xfrm>
              <a:off x="3049571" y="2528984"/>
              <a:ext cx="6099142" cy="1815882"/>
            </a:xfrm>
            <a:prstGeom prst="rect">
              <a:avLst/>
            </a:prstGeom>
            <a:noFill/>
          </p:spPr>
          <p:txBody>
            <a:bodyPr wrap="square" lIns="91440" tIns="45720" rIns="91440" bIns="45720" anchor="t">
              <a:spAutoFit/>
            </a:bodyPr>
            <a:lstStyle/>
            <a:p>
              <a:pPr algn="ctr">
                <a:buNone/>
              </a:pPr>
              <a:r>
                <a:rPr lang="en-GB" sz="2800" b="1" dirty="0">
                  <a:solidFill>
                    <a:schemeClr val="bg1"/>
                  </a:solidFill>
                  <a:effectLst/>
                  <a:latin typeface="Verdana"/>
                  <a:ea typeface="Verdana"/>
                </a:rPr>
                <a:t>Mae </a:t>
              </a:r>
              <a:r>
                <a:rPr lang="en-GB" sz="2800" b="1" dirty="0" err="1">
                  <a:solidFill>
                    <a:schemeClr val="bg1"/>
                  </a:solidFill>
                  <a:effectLst/>
                  <a:latin typeface="Verdana"/>
                  <a:ea typeface="Verdana"/>
                </a:rPr>
                <a:t>gan</a:t>
              </a:r>
              <a:r>
                <a:rPr lang="en-GB" sz="2800" b="1" dirty="0">
                  <a:solidFill>
                    <a:schemeClr val="bg1"/>
                  </a:solidFill>
                  <a:effectLst/>
                  <a:latin typeface="Verdana"/>
                  <a:ea typeface="Verdana"/>
                </a:rPr>
                <a:t> bob un </a:t>
              </a:r>
              <a:r>
                <a:rPr lang="en-GB" sz="2800" b="1" dirty="0" err="1">
                  <a:solidFill>
                    <a:schemeClr val="bg1"/>
                  </a:solidFill>
                  <a:effectLst/>
                  <a:latin typeface="Verdana"/>
                  <a:ea typeface="Verdana"/>
                </a:rPr>
                <a:t>ohonon</a:t>
              </a:r>
              <a:r>
                <a:rPr lang="en-GB" sz="2800" b="1" dirty="0">
                  <a:solidFill>
                    <a:schemeClr val="bg1"/>
                  </a:solidFill>
                  <a:effectLst/>
                  <a:latin typeface="Verdana"/>
                  <a:ea typeface="Verdana"/>
                </a:rPr>
                <a:t> </a:t>
              </a:r>
              <a:r>
                <a:rPr lang="en-GB" sz="2800" b="1" dirty="0" err="1">
                  <a:solidFill>
                    <a:schemeClr val="bg1"/>
                  </a:solidFill>
                  <a:effectLst/>
                  <a:latin typeface="Verdana"/>
                  <a:ea typeface="Verdana"/>
                </a:rPr>
                <a:t>ni’r</a:t>
              </a:r>
              <a:r>
                <a:rPr lang="en-GB" sz="2800" b="1" dirty="0">
                  <a:solidFill>
                    <a:schemeClr val="bg1"/>
                  </a:solidFill>
                  <a:effectLst/>
                  <a:latin typeface="Verdana"/>
                  <a:ea typeface="Verdana"/>
                </a:rPr>
                <a:t> </a:t>
              </a:r>
              <a:r>
                <a:rPr lang="en-GB" sz="2800" b="1" dirty="0" err="1">
                  <a:solidFill>
                    <a:schemeClr val="bg1"/>
                  </a:solidFill>
                  <a:effectLst/>
                  <a:latin typeface="Verdana"/>
                  <a:ea typeface="Verdana"/>
                </a:rPr>
                <a:t>hawl</a:t>
              </a:r>
              <a:r>
                <a:rPr lang="en-GB" sz="2800" b="1" dirty="0">
                  <a:solidFill>
                    <a:schemeClr val="bg1"/>
                  </a:solidFill>
                  <a:effectLst/>
                  <a:latin typeface="Verdana"/>
                  <a:ea typeface="Verdana"/>
                </a:rPr>
                <a:t> </a:t>
              </a:r>
              <a:r>
                <a:rPr lang="en-GB" sz="2800" b="1" dirty="0" err="1">
                  <a:solidFill>
                    <a:schemeClr val="bg1"/>
                  </a:solidFill>
                  <a:effectLst/>
                  <a:latin typeface="Verdana"/>
                  <a:ea typeface="Verdana"/>
                </a:rPr>
                <a:t>i</a:t>
              </a:r>
              <a:r>
                <a:rPr lang="en-GB" sz="2800" b="1" dirty="0">
                  <a:solidFill>
                    <a:schemeClr val="bg1"/>
                  </a:solidFill>
                  <a:effectLst/>
                  <a:latin typeface="Verdana"/>
                  <a:ea typeface="Verdana"/>
                </a:rPr>
                <a:t> </a:t>
              </a:r>
              <a:r>
                <a:rPr lang="en-GB" sz="2800" b="1" dirty="0" err="1">
                  <a:solidFill>
                    <a:schemeClr val="bg1"/>
                  </a:solidFill>
                  <a:effectLst/>
                  <a:latin typeface="Verdana"/>
                  <a:ea typeface="Verdana"/>
                </a:rPr>
                <a:t>benderfynu</a:t>
              </a:r>
              <a:r>
                <a:rPr lang="en-GB" sz="2800" b="1" dirty="0">
                  <a:solidFill>
                    <a:schemeClr val="bg1"/>
                  </a:solidFill>
                  <a:effectLst/>
                  <a:latin typeface="Verdana"/>
                  <a:ea typeface="Verdana"/>
                </a:rPr>
                <a:t> </a:t>
              </a:r>
              <a:r>
                <a:rPr lang="en-GB" sz="2800" b="1" dirty="0" err="1">
                  <a:solidFill>
                    <a:schemeClr val="bg1"/>
                  </a:solidFill>
                  <a:effectLst/>
                  <a:latin typeface="Verdana"/>
                  <a:ea typeface="Verdana"/>
                </a:rPr>
                <a:t>i</a:t>
              </a:r>
              <a:r>
                <a:rPr lang="en-GB" sz="2800" b="1" dirty="0">
                  <a:solidFill>
                    <a:schemeClr val="bg1"/>
                  </a:solidFill>
                  <a:effectLst/>
                  <a:latin typeface="Verdana"/>
                  <a:ea typeface="Verdana"/>
                </a:rPr>
                <a:t> </a:t>
              </a:r>
              <a:r>
                <a:rPr lang="en-GB" sz="2800" b="1" dirty="0" err="1">
                  <a:solidFill>
                    <a:schemeClr val="bg1"/>
                  </a:solidFill>
                  <a:effectLst/>
                  <a:latin typeface="Verdana"/>
                  <a:ea typeface="Verdana"/>
                </a:rPr>
                <a:t>ba</a:t>
              </a:r>
              <a:r>
                <a:rPr lang="en-GB" sz="2800" b="1" dirty="0">
                  <a:solidFill>
                    <a:schemeClr val="bg1"/>
                  </a:solidFill>
                  <a:effectLst/>
                  <a:latin typeface="Verdana"/>
                  <a:ea typeface="Verdana"/>
                </a:rPr>
                <a:t> </a:t>
              </a:r>
              <a:r>
                <a:rPr lang="en-GB" sz="2800" b="1" dirty="0" err="1">
                  <a:solidFill>
                    <a:schemeClr val="bg1"/>
                  </a:solidFill>
                  <a:effectLst/>
                  <a:latin typeface="Verdana"/>
                  <a:ea typeface="Verdana"/>
                </a:rPr>
                <a:t>raddau</a:t>
              </a:r>
              <a:r>
                <a:rPr lang="en-GB" sz="2800" b="1" dirty="0">
                  <a:solidFill>
                    <a:schemeClr val="bg1"/>
                  </a:solidFill>
                  <a:effectLst/>
                  <a:latin typeface="Verdana"/>
                  <a:ea typeface="Verdana"/>
                </a:rPr>
                <a:t> </a:t>
              </a:r>
              <a:r>
                <a:rPr lang="en-GB" sz="2800" b="1" dirty="0" err="1">
                  <a:solidFill>
                    <a:schemeClr val="bg1"/>
                  </a:solidFill>
                  <a:effectLst/>
                  <a:latin typeface="Verdana"/>
                  <a:ea typeface="Verdana"/>
                </a:rPr>
                <a:t>rydyn</a:t>
              </a:r>
              <a:r>
                <a:rPr lang="en-GB" sz="2800" b="1" dirty="0">
                  <a:solidFill>
                    <a:schemeClr val="bg1"/>
                  </a:solidFill>
                  <a:effectLst/>
                  <a:latin typeface="Verdana"/>
                  <a:ea typeface="Verdana"/>
                </a:rPr>
                <a:t> </a:t>
              </a:r>
              <a:r>
                <a:rPr lang="en-GB" sz="2800" b="1" dirty="0" err="1">
                  <a:solidFill>
                    <a:schemeClr val="bg1"/>
                  </a:solidFill>
                  <a:effectLst/>
                  <a:latin typeface="Verdana"/>
                  <a:ea typeface="Verdana"/>
                </a:rPr>
                <a:t>ni</a:t>
              </a:r>
              <a:r>
                <a:rPr lang="en-GB" sz="2800" b="1" dirty="0">
                  <a:solidFill>
                    <a:schemeClr val="bg1"/>
                  </a:solidFill>
                  <a:effectLst/>
                  <a:latin typeface="Verdana"/>
                  <a:ea typeface="Verdana"/>
                </a:rPr>
                <a:t> am </a:t>
              </a:r>
              <a:r>
                <a:rPr lang="en-GB" sz="2800" b="1" dirty="0" err="1">
                  <a:solidFill>
                    <a:schemeClr val="bg1"/>
                  </a:solidFill>
                  <a:effectLst/>
                  <a:latin typeface="Verdana"/>
                  <a:ea typeface="Verdana"/>
                </a:rPr>
                <a:t>ddefnyddio</a:t>
              </a:r>
              <a:r>
                <a:rPr lang="en-GB" sz="2800" b="1" dirty="0">
                  <a:solidFill>
                    <a:schemeClr val="bg1"/>
                  </a:solidFill>
                  <a:effectLst/>
                  <a:latin typeface="Verdana"/>
                  <a:ea typeface="Verdana"/>
                </a:rPr>
                <a:t> </a:t>
              </a:r>
              <a:r>
                <a:rPr lang="en-GB" sz="2800" b="1" dirty="0" err="1">
                  <a:solidFill>
                    <a:schemeClr val="bg1"/>
                  </a:solidFill>
                  <a:latin typeface="Verdana"/>
                  <a:ea typeface="Verdana"/>
                </a:rPr>
                <a:t>technolegau</a:t>
              </a:r>
              <a:r>
                <a:rPr lang="en-GB" sz="2800" b="1" dirty="0">
                  <a:solidFill>
                    <a:schemeClr val="bg1"/>
                  </a:solidFill>
                  <a:effectLst/>
                  <a:latin typeface="Verdana"/>
                  <a:ea typeface="Verdana"/>
                </a:rPr>
                <a:t> AI.</a:t>
              </a:r>
              <a:endParaRPr lang="en-GB" sz="2800" dirty="0">
                <a:solidFill>
                  <a:schemeClr val="bg1"/>
                </a:solidFill>
                <a:effectLst/>
                <a:latin typeface="Verdana"/>
                <a:ea typeface="Verdana"/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27BC9356-47AA-A948-B93B-78D28B0040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325563"/>
            <a:ext cx="10515600" cy="1325563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GB" dirty="0" err="1"/>
              <a:t>Sleid</a:t>
            </a:r>
            <a:r>
              <a:rPr lang="en-GB" dirty="0"/>
              <a:t> 8</a:t>
            </a:r>
          </a:p>
        </p:txBody>
      </p:sp>
    </p:spTree>
    <p:extLst>
      <p:ext uri="{BB962C8B-B14F-4D97-AF65-F5344CB8AC3E}">
        <p14:creationId xmlns:p14="http://schemas.microsoft.com/office/powerpoint/2010/main" val="2992458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F56E92-E206-6E6D-188E-9CB62A26C0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4">
            <a:extLst>
              <a:ext uri="{FF2B5EF4-FFF2-40B4-BE49-F238E27FC236}">
                <a16:creationId xmlns:a16="http://schemas.microsoft.com/office/drawing/2014/main" id="{4FBF009D-9222-D1F5-571C-2E52DA6A3F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59"/>
            <a:ext cx="12192000" cy="6855479"/>
          </a:xfrm>
          <a:prstGeom prst="rect">
            <a:avLst/>
          </a:prstGeom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5F16626E-04BB-A54B-F094-F29D569FE5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3835254" y="2510666"/>
            <a:ext cx="451974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Beth </a:t>
            </a:r>
            <a:r>
              <a:rPr lang="en-GB" sz="28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mae</a:t>
            </a:r>
            <a:r>
              <a:rPr lang="en-GB" sz="28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8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defnyddio</a:t>
            </a:r>
            <a:r>
              <a:rPr lang="en-GB" sz="28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8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technoleg</a:t>
            </a:r>
            <a:r>
              <a:rPr lang="en-GB" sz="28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AI </a:t>
            </a:r>
            <a:r>
              <a:rPr lang="en-GB" sz="28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yn</a:t>
            </a:r>
            <a:r>
              <a:rPr lang="en-GB" sz="28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8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ddiogel</a:t>
            </a:r>
            <a:r>
              <a:rPr lang="en-GB" sz="28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ac </a:t>
            </a:r>
            <a:r>
              <a:rPr lang="en-GB" sz="28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yn</a:t>
            </a:r>
            <a:r>
              <a:rPr lang="en-GB" sz="28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8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gyfrifol</a:t>
            </a:r>
            <a:r>
              <a:rPr lang="en-GB" sz="28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8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yn</a:t>
            </a:r>
            <a:r>
              <a:rPr lang="en-GB" sz="28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8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</a:t>
            </a:r>
            <a:r>
              <a:rPr lang="en-GB" sz="28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8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olygu</a:t>
            </a:r>
            <a:r>
              <a:rPr lang="en-GB" sz="28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?</a:t>
            </a:r>
            <a:endParaRPr lang="en-GB" sz="28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922D28C9-CB9F-DD53-BF51-C13A3F0D38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2381109" y="618977"/>
            <a:ext cx="2282331" cy="1438422"/>
            <a:chOff x="2381109" y="618977"/>
            <a:chExt cx="2282331" cy="1438422"/>
          </a:xfrm>
        </p:grpSpPr>
        <p:pic>
          <p:nvPicPr>
            <p:cNvPr id="14" name="Picture 13" descr="A group of white rectangular objects&#10;&#10;AI-generated content may be incorrect.">
              <a:extLst>
                <a:ext uri="{FF2B5EF4-FFF2-40B4-BE49-F238E27FC236}">
                  <a16:creationId xmlns:a16="http://schemas.microsoft.com/office/drawing/2014/main" id="{EE606AFB-5400-1BC2-8A48-A79096C3C2D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2381109" y="618977"/>
              <a:ext cx="2282331" cy="1438422"/>
            </a:xfrm>
            <a:prstGeom prst="rect">
              <a:avLst/>
            </a:prstGeom>
          </p:spPr>
        </p:pic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80655A7C-A050-687D-72AE-377861E39164}"/>
                </a:ext>
              </a:extLst>
            </p:cNvPr>
            <p:cNvSpPr txBox="1"/>
            <p:nvPr/>
          </p:nvSpPr>
          <p:spPr>
            <a:xfrm>
              <a:off x="2678363" y="845817"/>
              <a:ext cx="170737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1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Deall </a:t>
              </a:r>
              <a:r>
                <a:rPr lang="en-GB" sz="21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cydsyniad</a:t>
              </a:r>
              <a:endParaRPr lang="en-GB" sz="21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5992DE34-B399-9CDC-04BD-F3BEB50C04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381965" y="2273845"/>
            <a:ext cx="2940147" cy="2148677"/>
            <a:chOff x="381965" y="2273845"/>
            <a:chExt cx="2940147" cy="2148677"/>
          </a:xfrm>
        </p:grpSpPr>
        <p:pic>
          <p:nvPicPr>
            <p:cNvPr id="12" name="Picture 11" descr="A group of white rectangular objects&#10;&#10;AI-generated content may be incorrect.">
              <a:extLst>
                <a:ext uri="{FF2B5EF4-FFF2-40B4-BE49-F238E27FC236}">
                  <a16:creationId xmlns:a16="http://schemas.microsoft.com/office/drawing/2014/main" id="{14522EBD-E7E1-CD63-3101-35F790F23B5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81965" y="2273845"/>
              <a:ext cx="2940147" cy="2148677"/>
            </a:xfrm>
            <a:prstGeom prst="rect">
              <a:avLst/>
            </a:prstGeom>
          </p:spPr>
        </p:pic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CDD5D630-9FE4-F17E-B737-EF0F1587C690}"/>
                </a:ext>
              </a:extLst>
            </p:cNvPr>
            <p:cNvSpPr txBox="1"/>
            <p:nvPr/>
          </p:nvSpPr>
          <p:spPr>
            <a:xfrm>
              <a:off x="617964" y="2582009"/>
              <a:ext cx="2447366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1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Myfyrio</a:t>
              </a:r>
              <a:r>
                <a:rPr lang="en-GB" sz="21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1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ar</a:t>
              </a:r>
              <a:r>
                <a:rPr lang="en-GB" sz="21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1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sut</a:t>
              </a:r>
              <a:r>
                <a:rPr lang="en-GB" sz="21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1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mae</a:t>
              </a:r>
              <a:r>
                <a:rPr lang="en-GB" sz="21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1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defnyddio</a:t>
              </a:r>
              <a:r>
                <a:rPr lang="en-GB" sz="21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AI </a:t>
              </a:r>
              <a:r>
                <a:rPr lang="en-GB" sz="21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yn</a:t>
              </a:r>
              <a:r>
                <a:rPr lang="en-GB" sz="21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1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gwneud</a:t>
              </a:r>
              <a:r>
                <a:rPr lang="en-GB" sz="21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1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i</a:t>
              </a:r>
              <a:r>
                <a:rPr lang="en-GB" sz="21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chi </a:t>
              </a:r>
              <a:r>
                <a:rPr lang="en-GB" sz="21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deimlo</a:t>
              </a:r>
              <a:endParaRPr lang="en-GB" sz="21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20BD884D-A0AA-A625-8943-05F246641B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7075318" y="618977"/>
            <a:ext cx="3156702" cy="1744977"/>
            <a:chOff x="7075318" y="618977"/>
            <a:chExt cx="3156702" cy="1744977"/>
          </a:xfrm>
        </p:grpSpPr>
        <p:pic>
          <p:nvPicPr>
            <p:cNvPr id="15" name="Picture 14" descr="A group of white rectangular objects&#10;&#10;AI-generated content may be incorrect.">
              <a:extLst>
                <a:ext uri="{FF2B5EF4-FFF2-40B4-BE49-F238E27FC236}">
                  <a16:creationId xmlns:a16="http://schemas.microsoft.com/office/drawing/2014/main" id="{3CC7FADF-463D-12CA-126C-5E0E3A71303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7075318" y="618977"/>
              <a:ext cx="3156702" cy="1744977"/>
            </a:xfrm>
            <a:prstGeom prst="rect">
              <a:avLst/>
            </a:prstGeom>
          </p:spPr>
        </p:pic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AB9A9B5A-E7E0-422F-8D10-7E64235CD267}"/>
                </a:ext>
              </a:extLst>
            </p:cNvPr>
            <p:cNvSpPr txBox="1"/>
            <p:nvPr/>
          </p:nvSpPr>
          <p:spPr>
            <a:xfrm>
              <a:off x="7363524" y="835426"/>
              <a:ext cx="2694875" cy="1061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1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Meddwl</a:t>
              </a:r>
              <a:r>
                <a:rPr lang="en-GB" sz="21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1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yn</a:t>
              </a:r>
              <a:r>
                <a:rPr lang="en-GB" sz="21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1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feirniadol</a:t>
              </a:r>
              <a:r>
                <a:rPr lang="en-GB" sz="21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am </a:t>
              </a:r>
              <a:r>
                <a:rPr lang="en-GB" sz="21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gynnwys</a:t>
              </a:r>
              <a:r>
                <a:rPr lang="en-GB" sz="21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1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ar-lein</a:t>
              </a:r>
              <a:endParaRPr lang="en-GB" sz="21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7ADC4990-849E-CA68-FF3C-AF837DEDE7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8551726" y="3028643"/>
            <a:ext cx="3208150" cy="1578308"/>
            <a:chOff x="8551726" y="3028643"/>
            <a:chExt cx="3208150" cy="1578308"/>
          </a:xfrm>
        </p:grpSpPr>
        <p:pic>
          <p:nvPicPr>
            <p:cNvPr id="10" name="Picture 9" descr="A group of white rectangular objects&#10;&#10;AI-generated content may be incorrect.">
              <a:extLst>
                <a:ext uri="{FF2B5EF4-FFF2-40B4-BE49-F238E27FC236}">
                  <a16:creationId xmlns:a16="http://schemas.microsoft.com/office/drawing/2014/main" id="{B46DBB77-D228-C45C-ABA7-4FA3BFBE76F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8551726" y="3028643"/>
              <a:ext cx="3208150" cy="1578308"/>
            </a:xfrm>
            <a:prstGeom prst="rect">
              <a:avLst/>
            </a:prstGeom>
          </p:spPr>
        </p:pic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07B4DE71-41EB-577E-A7E0-DD84B3F69A5F}"/>
                </a:ext>
              </a:extLst>
            </p:cNvPr>
            <p:cNvSpPr txBox="1"/>
            <p:nvPr/>
          </p:nvSpPr>
          <p:spPr>
            <a:xfrm>
              <a:off x="8857473" y="3336628"/>
              <a:ext cx="2716563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1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Gwybod</a:t>
              </a:r>
              <a:r>
                <a:rPr lang="en-GB" sz="21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at </a:t>
              </a:r>
              <a:r>
                <a:rPr lang="en-GB" sz="21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bwy</a:t>
              </a:r>
              <a:r>
                <a:rPr lang="en-GB" sz="21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1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i</a:t>
              </a:r>
              <a:r>
                <a:rPr lang="en-GB" sz="21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1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droi</a:t>
              </a:r>
              <a:r>
                <a:rPr lang="en-GB" sz="21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am </a:t>
              </a:r>
              <a:r>
                <a:rPr lang="en-GB" sz="21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gymorth</a:t>
              </a:r>
              <a:endParaRPr lang="en-GB" sz="21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7ADC52B4-CBD2-BF5C-E477-2B808223F4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7075318" y="4758369"/>
            <a:ext cx="2180704" cy="1474311"/>
            <a:chOff x="7075318" y="4758369"/>
            <a:chExt cx="2180704" cy="1474311"/>
          </a:xfrm>
        </p:grpSpPr>
        <p:pic>
          <p:nvPicPr>
            <p:cNvPr id="13" name="Picture 12" descr="A group of white rectangular objects&#10;&#10;AI-generated content may be incorrect.">
              <a:extLst>
                <a:ext uri="{FF2B5EF4-FFF2-40B4-BE49-F238E27FC236}">
                  <a16:creationId xmlns:a16="http://schemas.microsoft.com/office/drawing/2014/main" id="{DB4F951E-326B-6634-1BFB-26F7803E8B0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7075318" y="4758369"/>
              <a:ext cx="2180704" cy="1474311"/>
            </a:xfrm>
            <a:prstGeom prst="rect">
              <a:avLst/>
            </a:prstGeom>
          </p:spPr>
        </p:pic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840C5D10-132C-DA21-B232-3599CC6428D9}"/>
                </a:ext>
              </a:extLst>
            </p:cNvPr>
            <p:cNvSpPr txBox="1"/>
            <p:nvPr/>
          </p:nvSpPr>
          <p:spPr>
            <a:xfrm>
              <a:off x="7353133" y="5265758"/>
              <a:ext cx="170774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1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Dysgu</a:t>
              </a:r>
              <a:r>
                <a:rPr lang="en-GB" sz="21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am </a:t>
              </a:r>
              <a:r>
                <a:rPr lang="en-GB" sz="21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foeseg</a:t>
              </a:r>
              <a:r>
                <a:rPr lang="en-GB" sz="21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AI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3EA87593-9FD3-EE14-5961-C4C954506A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731653" y="4674957"/>
            <a:ext cx="4771163" cy="1740130"/>
            <a:chOff x="731653" y="4674957"/>
            <a:chExt cx="4771163" cy="1740130"/>
          </a:xfrm>
        </p:grpSpPr>
        <p:pic>
          <p:nvPicPr>
            <p:cNvPr id="9" name="Picture 8" descr="A group of white rectangular objects&#10;&#10;AI-generated content may be incorrect.">
              <a:extLst>
                <a:ext uri="{FF2B5EF4-FFF2-40B4-BE49-F238E27FC236}">
                  <a16:creationId xmlns:a16="http://schemas.microsoft.com/office/drawing/2014/main" id="{80747106-2B7A-EB7D-AB19-44FD715500A5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731653" y="4674957"/>
              <a:ext cx="4771163" cy="1740130"/>
            </a:xfrm>
            <a:prstGeom prst="rect">
              <a:avLst/>
            </a:prstGeom>
          </p:spPr>
        </p:pic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64B27C49-CA31-3B4C-B380-7BCADCABDC9B}"/>
                </a:ext>
              </a:extLst>
            </p:cNvPr>
            <p:cNvSpPr txBox="1"/>
            <p:nvPr/>
          </p:nvSpPr>
          <p:spPr>
            <a:xfrm>
              <a:off x="924791" y="5100822"/>
              <a:ext cx="4364182" cy="1061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1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Meddwl</a:t>
              </a:r>
              <a:r>
                <a:rPr lang="en-GB" sz="21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am </a:t>
              </a:r>
              <a:r>
                <a:rPr lang="en-GB" sz="21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sut</a:t>
              </a:r>
              <a:r>
                <a:rPr lang="en-GB" sz="21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1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mae</a:t>
              </a:r>
              <a:r>
                <a:rPr lang="en-GB" sz="21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1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eich</a:t>
              </a:r>
              <a:r>
                <a:rPr lang="en-GB" sz="21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1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defnydd</a:t>
              </a:r>
              <a:r>
                <a:rPr lang="en-GB" sz="21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chi o </a:t>
              </a:r>
              <a:r>
                <a:rPr lang="en-GB" sz="21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dechnoleg</a:t>
              </a:r>
              <a:r>
                <a:rPr lang="en-GB" sz="21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1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yn</a:t>
              </a:r>
              <a:r>
                <a:rPr lang="en-GB" sz="21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1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gwneud</a:t>
              </a:r>
              <a:r>
                <a:rPr lang="en-GB" sz="21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1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i</a:t>
              </a:r>
              <a:r>
                <a:rPr lang="en-GB" sz="21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1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bobl</a:t>
              </a:r>
              <a:r>
                <a:rPr lang="en-GB" sz="21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1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eraill</a:t>
              </a:r>
              <a:r>
                <a:rPr lang="en-GB" sz="21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1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deimlo</a:t>
              </a:r>
              <a:endParaRPr lang="en-GB" sz="21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0E9D8E28-8C1E-BC62-249B-DB36992901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325563"/>
            <a:ext cx="10515600" cy="1325563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GB" dirty="0" err="1"/>
              <a:t>Sleid</a:t>
            </a:r>
            <a:r>
              <a:rPr lang="en-GB" dirty="0"/>
              <a:t> 9</a:t>
            </a:r>
          </a:p>
        </p:txBody>
      </p:sp>
    </p:spTree>
    <p:extLst>
      <p:ext uri="{BB962C8B-B14F-4D97-AF65-F5344CB8AC3E}">
        <p14:creationId xmlns:p14="http://schemas.microsoft.com/office/powerpoint/2010/main" val="3082792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ARTICULATE_SLIDE_COUNT" val="1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8d6a8a1-ef15-479a-8341-3430bcbf56bb">
      <Terms xmlns="http://schemas.microsoft.com/office/infopath/2007/PartnerControls"/>
    </lcf76f155ced4ddcb4097134ff3c332f>
    <TaxCatchAll xmlns="d1f14c83-4bde-4bd9-8121-e9caedc9b22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57B356AA1146A4783D3EAA2E27AD3EC" ma:contentTypeVersion="11" ma:contentTypeDescription="Create a new document." ma:contentTypeScope="" ma:versionID="eb0ed02dfb976e432d58e003d28d2427">
  <xsd:schema xmlns:xsd="http://www.w3.org/2001/XMLSchema" xmlns:xs="http://www.w3.org/2001/XMLSchema" xmlns:p="http://schemas.microsoft.com/office/2006/metadata/properties" xmlns:ns2="d8d6a8a1-ef15-479a-8341-3430bcbf56bb" xmlns:ns3="d1f14c83-4bde-4bd9-8121-e9caedc9b223" targetNamespace="http://schemas.microsoft.com/office/2006/metadata/properties" ma:root="true" ma:fieldsID="e8deaaf8ee20667b8c427ddb52efe15a" ns2:_="" ns3:_="">
    <xsd:import namespace="d8d6a8a1-ef15-479a-8341-3430bcbf56bb"/>
    <xsd:import namespace="d1f14c83-4bde-4bd9-8121-e9caedc9b22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8d6a8a1-ef15-479a-8341-3430bcbf56b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6" nillable="true" ma:taxonomy="true" ma:internalName="lcf76f155ced4ddcb4097134ff3c332f" ma:taxonomyFieldName="MediaServiceImageTags" ma:displayName="Image Tags" ma:readOnly="false" ma:fieldId="{5cf76f15-5ced-4ddc-b409-7134ff3c332f}" ma:taxonomyMulti="true" ma:sspId="16a201c1-2bfc-40f7-b8bd-890bf0540e4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1f14c83-4bde-4bd9-8121-e9caedc9b223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39be3bdc-d9b0-4005-abc1-162eed8bf820}" ma:internalName="TaxCatchAll" ma:showField="CatchAllData" ma:web="d1f14c83-4bde-4bd9-8121-e9caedc9b22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D7F258D-FA00-4973-8F1A-742C302D75D0}">
  <ds:schemaRefs>
    <ds:schemaRef ds:uri="http://schemas.microsoft.com/office/2006/metadata/properties"/>
    <ds:schemaRef ds:uri="http://schemas.microsoft.com/office/infopath/2007/PartnerControls"/>
    <ds:schemaRef ds:uri="d8d6a8a1-ef15-479a-8341-3430bcbf56bb"/>
    <ds:schemaRef ds:uri="d1f14c83-4bde-4bd9-8121-e9caedc9b223"/>
  </ds:schemaRefs>
</ds:datastoreItem>
</file>

<file path=customXml/itemProps2.xml><?xml version="1.0" encoding="utf-8"?>
<ds:datastoreItem xmlns:ds="http://schemas.openxmlformats.org/officeDocument/2006/customXml" ds:itemID="{7E195E89-97D6-4370-BD82-4B8630CEF88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B02CEB9-9913-4299-BDEE-7C920A4C18F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8d6a8a1-ef15-479a-8341-3430bcbf56bb"/>
    <ds:schemaRef ds:uri="d1f14c83-4bde-4bd9-8121-e9caedc9b22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207</TotalTime>
  <Words>1954</Words>
  <Application>Microsoft Office PowerPoint</Application>
  <PresentationFormat>Widescreen</PresentationFormat>
  <Paragraphs>124</Paragraphs>
  <Slides>12</Slides>
  <Notes>11</Notes>
  <HiddenSlides>1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Aptos</vt:lpstr>
      <vt:lpstr>Aptos Display</vt:lpstr>
      <vt:lpstr>Arial</vt:lpstr>
      <vt:lpstr>Verdana</vt:lpstr>
      <vt:lpstr>Office Theme</vt:lpstr>
      <vt:lpstr>Sleid 1</vt:lpstr>
      <vt:lpstr>Diwrnod Defnyddio’r Rhyngrwyd yn Fwy Diogel 2026</vt:lpstr>
      <vt:lpstr>Sleid 3</vt:lpstr>
      <vt:lpstr>Sleid 4</vt:lpstr>
      <vt:lpstr>Sleid 5</vt:lpstr>
      <vt:lpstr>Sleid 6</vt:lpstr>
      <vt:lpstr>Sleid 7</vt:lpstr>
      <vt:lpstr>Sleid 8</vt:lpstr>
      <vt:lpstr>Sleid 9</vt:lpstr>
      <vt:lpstr>Sleid 10</vt:lpstr>
      <vt:lpstr>Sleid 11</vt:lpstr>
      <vt:lpstr>Sleid 12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Delmozene Morris-Ley</dc:creator>
  <cp:lastModifiedBy>Rosie Bromley</cp:lastModifiedBy>
  <cp:revision>15</cp:revision>
  <dcterms:created xsi:type="dcterms:W3CDTF">2025-09-30T17:15:09Z</dcterms:created>
  <dcterms:modified xsi:type="dcterms:W3CDTF">2025-11-26T15:37:38Z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0x010100C57B356AA1146A4783D3EAA2E27AD3EC</vt:lpwstr>
  </property>
  <property fmtid="{D5CDD505-2E9C-101B-9397-08002B2CF9AE}" pid="3" name="MediaServiceImageTags">
    <vt:lpwstr/>
  </property>
  <property fmtid="{D5CDD505-2E9C-101B-9397-08002B2CF9AE}" pid="4" name="ArticulateGUID">
    <vt:lpwstr>C386315F-BC3A-4CE1-BC9E-5E3D0603A236</vt:lpwstr>
  </property>
  <property fmtid="{D5CDD505-2E9C-101B-9397-08002B2CF9AE}" pid="5" name="ArticulatePath">
    <vt:lpwstr>https://childnetint.sharepoint.com/sites/SID2026Childnet/Shared Documents/Education/Final Resources - Compressed/Welsh/14 i 18 oed/3 - Gwasanaeth iw defnyddio gyda rhai 11 i 18 oed</vt:lpwstr>
  </property>
</Properties>
</file>